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handoutMasterIdLst>
    <p:handoutMasterId r:id="rId22"/>
  </p:handoutMasterIdLst>
  <p:sldIdLst>
    <p:sldId id="288" r:id="rId2"/>
    <p:sldId id="336" r:id="rId3"/>
    <p:sldId id="289" r:id="rId4"/>
    <p:sldId id="335" r:id="rId5"/>
    <p:sldId id="295" r:id="rId6"/>
    <p:sldId id="338" r:id="rId7"/>
    <p:sldId id="354" r:id="rId8"/>
    <p:sldId id="339" r:id="rId9"/>
    <p:sldId id="348" r:id="rId10"/>
    <p:sldId id="340" r:id="rId11"/>
    <p:sldId id="349" r:id="rId12"/>
    <p:sldId id="341" r:id="rId13"/>
    <p:sldId id="342" r:id="rId14"/>
    <p:sldId id="343" r:id="rId15"/>
    <p:sldId id="344" r:id="rId16"/>
    <p:sldId id="345" r:id="rId17"/>
    <p:sldId id="346" r:id="rId18"/>
    <p:sldId id="350" r:id="rId19"/>
    <p:sldId id="351" r:id="rId20"/>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095" userDrawn="1">
          <p15:clr>
            <a:srgbClr val="A4A3A4"/>
          </p15:clr>
        </p15:guide>
        <p15:guide id="2" orient="horz" pos="3158" userDrawn="1">
          <p15:clr>
            <a:srgbClr val="A4A3A4"/>
          </p15:clr>
        </p15:guide>
        <p15:guide id="3" orient="horz" pos="3702" userDrawn="1">
          <p15:clr>
            <a:srgbClr val="A4A3A4"/>
          </p15:clr>
        </p15:guide>
        <p15:guide id="4" orient="horz" pos="754" userDrawn="1">
          <p15:clr>
            <a:srgbClr val="A4A3A4"/>
          </p15:clr>
        </p15:guide>
        <p15:guide id="5" pos="3075"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F4B85"/>
    <a:srgbClr val="215EA3"/>
    <a:srgbClr val="D8D7D3"/>
    <a:srgbClr val="1B4792"/>
    <a:srgbClr val="BCCAF5"/>
    <a:srgbClr val="A7B4DA"/>
    <a:srgbClr val="215EA4"/>
    <a:srgbClr val="1B49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79"/>
    <p:restoredTop sz="86123" autoAdjust="0"/>
  </p:normalViewPr>
  <p:slideViewPr>
    <p:cSldViewPr snapToGrid="0" snapToObjects="1">
      <p:cViewPr varScale="1">
        <p:scale>
          <a:sx n="96" d="100"/>
          <a:sy n="96" d="100"/>
        </p:scale>
        <p:origin x="-1056" y="-96"/>
      </p:cViewPr>
      <p:guideLst>
        <p:guide orient="horz" pos="3158"/>
        <p:guide orient="horz" pos="3702"/>
        <p:guide orient="horz" pos="754"/>
        <p:guide pos="4095"/>
        <p:guide pos="3075"/>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101" d="100"/>
          <a:sy n="101" d="100"/>
        </p:scale>
        <p:origin x="4096" y="21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803012-9DC4-094B-81D9-46EC41B4F198}" type="datetimeFigureOut">
              <a:rPr lang="de-DE" smtClean="0"/>
              <a:pPr/>
              <a:t>11.01.2019</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C35F29-4990-2C4F-8491-99A5A40486A8}" type="slidenum">
              <a:rPr lang="de-DE" smtClean="0"/>
              <a:pPr/>
              <a:t>‹Nr.›</a:t>
            </a:fld>
            <a:endParaRPr lang="de-DE"/>
          </a:p>
        </p:txBody>
      </p:sp>
    </p:spTree>
    <p:extLst>
      <p:ext uri="{BB962C8B-B14F-4D97-AF65-F5344CB8AC3E}">
        <p14:creationId xmlns:p14="http://schemas.microsoft.com/office/powerpoint/2010/main" xmlns="" val="1329132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CCD59-0FCB-9C4D-804A-0747BE51B042}" type="datetimeFigureOut">
              <a:rPr lang="de-DE" smtClean="0"/>
              <a:pPr/>
              <a:t>11.01.2019</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14143-A5B6-904C-8FCF-9EEFF6E3AD5F}" type="slidenum">
              <a:rPr lang="de-DE" smtClean="0"/>
              <a:pPr/>
              <a:t>‹Nr.›</a:t>
            </a:fld>
            <a:endParaRPr lang="de-DE"/>
          </a:p>
        </p:txBody>
      </p:sp>
    </p:spTree>
    <p:extLst>
      <p:ext uri="{BB962C8B-B14F-4D97-AF65-F5344CB8AC3E}">
        <p14:creationId xmlns:p14="http://schemas.microsoft.com/office/powerpoint/2010/main" xmlns="" val="11025200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Die </a:t>
            </a:r>
            <a:r>
              <a:rPr lang="en-US" b="1" dirty="0" err="1"/>
              <a:t>Anwort</a:t>
            </a:r>
            <a:r>
              <a:rPr lang="en-US" b="1" dirty="0"/>
              <a:t> </a:t>
            </a:r>
            <a:r>
              <a:rPr lang="en-US" b="1" dirty="0" err="1"/>
              <a:t>ist</a:t>
            </a:r>
            <a:r>
              <a:rPr lang="en-US" b="1" dirty="0"/>
              <a:t> BIM !!!!!!</a:t>
            </a:r>
            <a:r>
              <a:rPr lang="en-US" b="1" baseline="0" dirty="0"/>
              <a:t> </a:t>
            </a:r>
            <a:r>
              <a:rPr lang="en-US" b="1" dirty="0"/>
              <a:t>Agenda und </a:t>
            </a:r>
            <a:r>
              <a:rPr lang="en-US" b="1" dirty="0" err="1"/>
              <a:t>Ausblick</a:t>
            </a:r>
            <a:r>
              <a:rPr lang="en-US" b="1" dirty="0"/>
              <a:t> !</a:t>
            </a:r>
          </a:p>
          <a:p>
            <a:endParaRPr lang="en-US" b="1" dirty="0"/>
          </a:p>
          <a:p>
            <a:r>
              <a:rPr lang="en-US" b="1" dirty="0"/>
              <a:t> </a:t>
            </a:r>
            <a:r>
              <a:rPr lang="en-US" b="1" dirty="0" err="1"/>
              <a:t>Frage</a:t>
            </a:r>
            <a:r>
              <a:rPr lang="en-US" b="1" dirty="0"/>
              <a:t>:</a:t>
            </a:r>
            <a:r>
              <a:rPr lang="en-US" b="1" baseline="0" dirty="0"/>
              <a:t> </a:t>
            </a:r>
            <a:r>
              <a:rPr lang="en-US" b="1" dirty="0" err="1"/>
              <a:t>Wer</a:t>
            </a:r>
            <a:r>
              <a:rPr lang="en-US" b="1" dirty="0"/>
              <a:t> </a:t>
            </a:r>
            <a:r>
              <a:rPr lang="en-US" b="1" dirty="0" err="1"/>
              <a:t>nutz</a:t>
            </a:r>
            <a:r>
              <a:rPr lang="en-US" b="1" dirty="0"/>
              <a:t> BIM in </a:t>
            </a:r>
            <a:r>
              <a:rPr lang="en-US" b="1" dirty="0" err="1"/>
              <a:t>allen</a:t>
            </a:r>
            <a:r>
              <a:rPr lang="en-US" b="1" dirty="0"/>
              <a:t> </a:t>
            </a:r>
            <a:r>
              <a:rPr lang="en-US" b="1" baseline="0" dirty="0" err="1"/>
              <a:t>Leistungsphasen</a:t>
            </a:r>
            <a:r>
              <a:rPr lang="en-US" b="1" baseline="0" dirty="0"/>
              <a:t> ?</a:t>
            </a:r>
          </a:p>
          <a:p>
            <a:endParaRPr lang="en-US" b="1" dirty="0"/>
          </a:p>
          <a:p>
            <a:r>
              <a:rPr lang="en-US" baseline="0" dirty="0"/>
              <a:t>Chance </a:t>
            </a:r>
            <a:r>
              <a:rPr lang="en-US" baseline="0" dirty="0" err="1"/>
              <a:t>Bauindustrie</a:t>
            </a:r>
            <a:r>
              <a:rPr lang="en-US" baseline="0" dirty="0"/>
              <a:t> </a:t>
            </a:r>
            <a:r>
              <a:rPr lang="en-US" baseline="0" dirty="0" err="1"/>
              <a:t>effizienter</a:t>
            </a:r>
            <a:r>
              <a:rPr lang="en-US" baseline="0" dirty="0"/>
              <a:t> und fit </a:t>
            </a:r>
            <a:r>
              <a:rPr lang="en-US" baseline="0" dirty="0" err="1"/>
              <a:t>für</a:t>
            </a:r>
            <a:r>
              <a:rPr lang="en-US" baseline="0" dirty="0"/>
              <a:t> die </a:t>
            </a:r>
            <a:r>
              <a:rPr lang="en-US" baseline="0" dirty="0" err="1"/>
              <a:t>Zukunft</a:t>
            </a:r>
            <a:r>
              <a:rPr lang="en-US" baseline="0" dirty="0"/>
              <a:t> </a:t>
            </a:r>
            <a:r>
              <a:rPr lang="en-US" baseline="0" dirty="0" err="1"/>
              <a:t>zu</a:t>
            </a:r>
            <a:r>
              <a:rPr lang="en-US" baseline="0" dirty="0"/>
              <a:t> </a:t>
            </a:r>
            <a:r>
              <a:rPr lang="en-US" baseline="0" dirty="0" err="1"/>
              <a:t>machen</a:t>
            </a:r>
            <a:r>
              <a:rPr lang="en-US" baseline="0" dirty="0"/>
              <a:t>.</a:t>
            </a:r>
          </a:p>
          <a:p>
            <a:endParaRPr lang="en-US" dirty="0"/>
          </a:p>
          <a:p>
            <a:r>
              <a:rPr lang="de-DE" sz="1200" dirty="0"/>
              <a:t>Aktuelle</a:t>
            </a:r>
            <a:r>
              <a:rPr lang="de-DE" sz="1200" baseline="0" dirty="0"/>
              <a:t> Statistik Digitalisierung: </a:t>
            </a:r>
          </a:p>
          <a:p>
            <a:r>
              <a:rPr lang="de-DE" sz="1200" dirty="0"/>
              <a:t>Bausektor ist im Grad der </a:t>
            </a:r>
            <a:r>
              <a:rPr lang="de-DE" sz="1200" baseline="0" dirty="0" err="1"/>
              <a:t>digitalisierung</a:t>
            </a:r>
            <a:r>
              <a:rPr lang="de-DE" sz="1200" baseline="0" dirty="0"/>
              <a:t> auf dem vorletzten Platz</a:t>
            </a:r>
            <a:r>
              <a:rPr lang="de-DE" sz="1200" dirty="0"/>
              <a:t> </a:t>
            </a:r>
          </a:p>
          <a:p>
            <a:r>
              <a:rPr lang="de-DE" sz="1200" dirty="0"/>
              <a:t>kurz vor der Landwirtschaft. </a:t>
            </a:r>
          </a:p>
          <a:p>
            <a:endParaRPr lang="de-DE" sz="1200" dirty="0"/>
          </a:p>
          <a:p>
            <a:r>
              <a:rPr lang="de-DE" sz="1200" dirty="0"/>
              <a:t>Könne Sie sich noch daran</a:t>
            </a:r>
            <a:r>
              <a:rPr lang="de-DE" sz="1200" baseline="0" dirty="0"/>
              <a:t> erinnern als Sie mit </a:t>
            </a:r>
            <a:r>
              <a:rPr lang="de-DE" sz="1200" b="1" baseline="0" dirty="0"/>
              <a:t>BIM zum ersten mal </a:t>
            </a:r>
            <a:r>
              <a:rPr lang="de-DE" sz="1200" baseline="0" dirty="0"/>
              <a:t>in Berührung gekommen sind oder an das erste entworfene BIM Modell.</a:t>
            </a:r>
          </a:p>
          <a:p>
            <a:endParaRPr lang="de-DE" sz="1200" baseline="0" dirty="0"/>
          </a:p>
          <a:p>
            <a:r>
              <a:rPr lang="de-DE" sz="1200" baseline="0" dirty="0"/>
              <a:t>Meine erster BIM Kontakt:</a:t>
            </a:r>
          </a:p>
          <a:p>
            <a:r>
              <a:rPr lang="de-DE" sz="1200" b="1" baseline="0" dirty="0"/>
              <a:t>2009 in der mitten in der Finanzkrise </a:t>
            </a:r>
            <a:r>
              <a:rPr lang="de-DE" sz="1200" baseline="0" dirty="0"/>
              <a:t>in Australien Staatliche Projekte</a:t>
            </a:r>
          </a:p>
          <a:p>
            <a:r>
              <a:rPr lang="de-DE" sz="1200" b="1" baseline="0" dirty="0"/>
              <a:t>Bau von 2 Krankenhäusern gewonnen</a:t>
            </a:r>
            <a:endParaRPr lang="de-DE" sz="1200" baseline="0" dirty="0"/>
          </a:p>
          <a:p>
            <a:r>
              <a:rPr lang="de-DE" sz="1200" b="1" baseline="0" dirty="0"/>
              <a:t>Vertragliche Grundvoraussetzung war </a:t>
            </a:r>
            <a:r>
              <a:rPr lang="de-DE" sz="1200" b="1" baseline="0" dirty="0" err="1"/>
              <a:t>Closed</a:t>
            </a:r>
            <a:r>
              <a:rPr lang="de-DE" sz="1200" b="1" baseline="0" dirty="0"/>
              <a:t> Bim / </a:t>
            </a:r>
            <a:r>
              <a:rPr lang="de-DE" sz="1200" b="1" baseline="0" dirty="0" err="1"/>
              <a:t>Revit</a:t>
            </a:r>
            <a:r>
              <a:rPr lang="de-DE" sz="1200" baseline="0" dirty="0"/>
              <a:t>.</a:t>
            </a:r>
          </a:p>
          <a:p>
            <a:r>
              <a:rPr lang="de-DE" sz="1200" baseline="0" dirty="0"/>
              <a:t> </a:t>
            </a:r>
            <a:r>
              <a:rPr lang="de-DE" sz="1200" dirty="0"/>
              <a:t> </a:t>
            </a:r>
          </a:p>
          <a:p>
            <a:r>
              <a:rPr lang="de-DE" sz="1200" baseline="0" dirty="0"/>
              <a:t>/////////////////////////// Was macht der deutsche Markt ? </a:t>
            </a:r>
          </a:p>
          <a:p>
            <a:r>
              <a:rPr lang="de-DE" sz="1200" baseline="0" dirty="0"/>
              <a:t>Zwei Zitate aus Kundengesprächen vorbereitet !</a:t>
            </a:r>
          </a:p>
          <a:p>
            <a:endParaRPr lang="de-DE" sz="1200" baseline="0" dirty="0"/>
          </a:p>
          <a:p>
            <a:endParaRPr lang="en-US"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a:t>
            </a:fld>
            <a:endParaRPr lang="de-DE"/>
          </a:p>
        </p:txBody>
      </p:sp>
    </p:spTree>
    <p:extLst>
      <p:ext uri="{BB962C8B-B14F-4D97-AF65-F5344CB8AC3E}">
        <p14:creationId xmlns:p14="http://schemas.microsoft.com/office/powerpoint/2010/main" xmlns="" val="154503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Frage</a:t>
            </a:r>
            <a:r>
              <a:rPr lang="en-US" dirty="0"/>
              <a:t>: </a:t>
            </a:r>
            <a:r>
              <a:rPr lang="en-US" dirty="0" err="1"/>
              <a:t>Wer</a:t>
            </a:r>
            <a:r>
              <a:rPr lang="en-US" dirty="0"/>
              <a:t> </a:t>
            </a:r>
            <a:r>
              <a:rPr lang="en-US" dirty="0" err="1"/>
              <a:t>detailiert</a:t>
            </a:r>
            <a:r>
              <a:rPr lang="en-US" dirty="0"/>
              <a:t> in BIM/3D</a:t>
            </a:r>
            <a:r>
              <a:rPr lang="en-US" baseline="0" dirty="0"/>
              <a:t> ?</a:t>
            </a:r>
          </a:p>
          <a:p>
            <a:r>
              <a:rPr lang="en-US" baseline="0" dirty="0" err="1"/>
              <a:t>Zu</a:t>
            </a:r>
            <a:r>
              <a:rPr lang="en-US" baseline="0" dirty="0"/>
              <a:t> </a:t>
            </a:r>
            <a:r>
              <a:rPr lang="en-US" baseline="0" dirty="0" err="1"/>
              <a:t>viel</a:t>
            </a:r>
            <a:r>
              <a:rPr lang="en-US" baseline="0" dirty="0"/>
              <a:t> BIM </a:t>
            </a:r>
            <a:r>
              <a:rPr lang="en-US" baseline="0" dirty="0" err="1"/>
              <a:t>Objekte</a:t>
            </a:r>
            <a:r>
              <a:rPr lang="en-US" baseline="0" dirty="0"/>
              <a:t> !</a:t>
            </a:r>
            <a:endParaRPr lang="en-US" dirty="0"/>
          </a:p>
          <a:p>
            <a:pPr marL="171450" indent="-171450">
              <a:lnSpc>
                <a:spcPct val="100000"/>
              </a:lnSpc>
              <a:buFont typeface=".AppleSystemUIFont" charset="0"/>
              <a:buChar char="&gt;"/>
            </a:pPr>
            <a:endParaRPr lang="de-DE" sz="1200" b="1" dirty="0">
              <a:solidFill>
                <a:schemeClr val="bg1"/>
              </a:solidFill>
              <a:latin typeface="DINPro Light" charset="0"/>
              <a:ea typeface="DINPro Light" charset="0"/>
              <a:cs typeface="DINPro Light" charset="0"/>
            </a:endParaRPr>
          </a:p>
          <a:p>
            <a:pPr marL="171450" indent="-171450">
              <a:lnSpc>
                <a:spcPct val="100000"/>
              </a:lnSpc>
              <a:buFont typeface=".AppleSystemUIFont" charset="0"/>
              <a:buNone/>
            </a:pPr>
            <a:r>
              <a:rPr lang="de-DE" sz="1200" b="1" dirty="0">
                <a:solidFill>
                  <a:schemeClr val="bg1"/>
                </a:solidFill>
                <a:latin typeface="DINPro Light" charset="0"/>
                <a:ea typeface="DINPro Light" charset="0"/>
                <a:cs typeface="DINPro Light" charset="0"/>
              </a:rPr>
              <a:t>Koordination mit anderen Gewerken</a:t>
            </a:r>
            <a:r>
              <a:rPr lang="de-DE" sz="1200" b="1" baseline="0" dirty="0">
                <a:solidFill>
                  <a:schemeClr val="bg1"/>
                </a:solidFill>
                <a:latin typeface="DINPro Light" charset="0"/>
                <a:ea typeface="DINPro Light" charset="0"/>
                <a:cs typeface="DINPro Light" charset="0"/>
              </a:rPr>
              <a:t> </a:t>
            </a:r>
            <a:r>
              <a:rPr lang="de-DE" sz="1200" dirty="0">
                <a:solidFill>
                  <a:schemeClr val="bg1"/>
                </a:solidFill>
                <a:latin typeface="DINPro Light" charset="0"/>
                <a:ea typeface="DINPro Light" charset="0"/>
                <a:cs typeface="DINPro Light" charset="0"/>
              </a:rPr>
              <a:t>Reduktion von Planungsfehlern</a:t>
            </a:r>
          </a:p>
          <a:p>
            <a:pPr marL="171450" indent="-171450">
              <a:lnSpc>
                <a:spcPct val="100000"/>
              </a:lnSpc>
              <a:buFont typeface=".AppleSystemUIFont" charset="0"/>
              <a:buChar char="&gt;"/>
            </a:pPr>
            <a:endParaRPr lang="de-DE" sz="1200" b="1" dirty="0">
              <a:solidFill>
                <a:schemeClr val="bg1"/>
              </a:solidFill>
              <a:latin typeface="DINPro Light" charset="0"/>
              <a:ea typeface="DINPro Light" charset="0"/>
              <a:cs typeface="DINPro Light" charset="0"/>
            </a:endParaRPr>
          </a:p>
          <a:p>
            <a:pPr marL="171450" indent="-171450">
              <a:lnSpc>
                <a:spcPct val="100000"/>
              </a:lnSpc>
              <a:buFont typeface=".AppleSystemUIFont" charset="0"/>
              <a:buNone/>
            </a:pPr>
            <a:r>
              <a:rPr lang="de-DE" sz="1200" b="1" dirty="0" err="1">
                <a:solidFill>
                  <a:schemeClr val="bg1"/>
                </a:solidFill>
                <a:latin typeface="DINPro Light" charset="0"/>
                <a:ea typeface="DINPro Light" charset="0"/>
                <a:cs typeface="DINPro Light" charset="0"/>
              </a:rPr>
              <a:t>Elementierung</a:t>
            </a:r>
            <a:r>
              <a:rPr lang="de-DE" sz="1200" b="1" baseline="0" dirty="0">
                <a:solidFill>
                  <a:schemeClr val="bg1"/>
                </a:solidFill>
                <a:latin typeface="DINPro Light" charset="0"/>
                <a:ea typeface="DINPro Light" charset="0"/>
                <a:cs typeface="DINPro Light" charset="0"/>
              </a:rPr>
              <a:t> </a:t>
            </a:r>
            <a:r>
              <a:rPr lang="de-DE" sz="1200" dirty="0">
                <a:solidFill>
                  <a:schemeClr val="bg1"/>
                </a:solidFill>
                <a:latin typeface="DINPro Light" charset="0"/>
                <a:ea typeface="DINPro Light" charset="0"/>
                <a:cs typeface="DINPro Light" charset="0"/>
              </a:rPr>
              <a:t>Minimierung von Schnitten</a:t>
            </a:r>
            <a:r>
              <a:rPr lang="de-DE" sz="1200" baseline="0" dirty="0">
                <a:solidFill>
                  <a:schemeClr val="bg1"/>
                </a:solidFill>
                <a:latin typeface="DINPro Light" charset="0"/>
                <a:ea typeface="DINPro Light" charset="0"/>
                <a:cs typeface="DINPro Light" charset="0"/>
              </a:rPr>
              <a:t> </a:t>
            </a:r>
            <a:r>
              <a:rPr lang="de-DE" sz="1200" dirty="0">
                <a:solidFill>
                  <a:schemeClr val="bg1"/>
                </a:solidFill>
                <a:latin typeface="DINPro Light" charset="0"/>
                <a:ea typeface="DINPro Light" charset="0"/>
                <a:cs typeface="DINPro Light" charset="0"/>
              </a:rPr>
              <a:t>Planung  von Zusatzelementen</a:t>
            </a:r>
          </a:p>
          <a:p>
            <a:pPr>
              <a:lnSpc>
                <a:spcPct val="60000"/>
              </a:lnSpc>
            </a:pPr>
            <a:r>
              <a:rPr lang="de-DE" sz="1200" dirty="0">
                <a:solidFill>
                  <a:schemeClr val="bg1"/>
                </a:solidFill>
                <a:latin typeface="DINPro Light" charset="0"/>
                <a:ea typeface="DINPro Light" charset="0"/>
                <a:cs typeface="DINPro Light" charset="0"/>
              </a:rPr>
              <a:t> </a:t>
            </a:r>
          </a:p>
          <a:p>
            <a:pPr marL="171450" indent="-171450">
              <a:lnSpc>
                <a:spcPct val="100000"/>
              </a:lnSpc>
              <a:buFont typeface=".AppleSystemUIFont" charset="0"/>
              <a:buNone/>
            </a:pPr>
            <a:r>
              <a:rPr lang="de-DE" sz="1200" b="1" dirty="0">
                <a:solidFill>
                  <a:schemeClr val="bg1"/>
                </a:solidFill>
                <a:latin typeface="DINPro Light" charset="0"/>
                <a:ea typeface="DINPro Light" charset="0"/>
                <a:cs typeface="DINPro Light" charset="0"/>
              </a:rPr>
              <a:t>Standarddetails</a:t>
            </a:r>
            <a:r>
              <a:rPr lang="de-DE" sz="1200" dirty="0">
                <a:solidFill>
                  <a:schemeClr val="bg1"/>
                </a:solidFill>
                <a:latin typeface="DINPro Light" charset="0"/>
                <a:ea typeface="DINPro Light" charset="0"/>
                <a:cs typeface="DINPro Light" charset="0"/>
              </a:rPr>
              <a:t> Bereitstellung  von Details (CAD)</a:t>
            </a:r>
          </a:p>
          <a:p>
            <a:pPr>
              <a:lnSpc>
                <a:spcPct val="100000"/>
              </a:lnSpc>
            </a:pPr>
            <a:endParaRPr lang="de-DE" sz="1200" dirty="0">
              <a:solidFill>
                <a:schemeClr val="bg1"/>
              </a:solidFill>
              <a:latin typeface="DINPro Light" charset="0"/>
              <a:ea typeface="DINPro Light" charset="0"/>
              <a:cs typeface="DINPro Light" charset="0"/>
            </a:endParaRPr>
          </a:p>
          <a:p>
            <a:pPr marL="171450" indent="-171450">
              <a:lnSpc>
                <a:spcPct val="100000"/>
              </a:lnSpc>
              <a:buFont typeface=".AppleSystemUIFont" charset="0"/>
              <a:buNone/>
            </a:pPr>
            <a:r>
              <a:rPr lang="de-DE" sz="1200" b="1" dirty="0">
                <a:solidFill>
                  <a:schemeClr val="bg1"/>
                </a:solidFill>
                <a:latin typeface="DINPro Light" charset="0"/>
                <a:ea typeface="DINPro Light" charset="0"/>
                <a:cs typeface="DINPro Light" charset="0"/>
              </a:rPr>
              <a:t>Statische Vorbemessung</a:t>
            </a:r>
            <a:endParaRPr lang="de-DE" sz="1200" dirty="0">
              <a:solidFill>
                <a:schemeClr val="bg1"/>
              </a:solidFill>
              <a:latin typeface="DINPro Light" charset="0"/>
              <a:ea typeface="DINPro Light" charset="0"/>
              <a:cs typeface="DINPro Light" charset="0"/>
            </a:endParaRPr>
          </a:p>
          <a:p>
            <a:endParaRPr lang="en-US" dirty="0"/>
          </a:p>
          <a:p>
            <a:r>
              <a:rPr lang="en-US" dirty="0" err="1"/>
              <a:t>Zusatzelemente</a:t>
            </a:r>
            <a:r>
              <a:rPr lang="en-US" dirty="0"/>
              <a:t>:</a:t>
            </a:r>
            <a:r>
              <a:rPr lang="en-US" baseline="0" dirty="0"/>
              <a:t> </a:t>
            </a:r>
            <a:r>
              <a:rPr lang="en-US" dirty="0" err="1"/>
              <a:t>Stürze</a:t>
            </a:r>
            <a:r>
              <a:rPr lang="en-US" dirty="0"/>
              <a:t>, </a:t>
            </a:r>
            <a:r>
              <a:rPr lang="en-US" dirty="0" err="1"/>
              <a:t>Kimmsteine</a:t>
            </a:r>
            <a:r>
              <a:rPr lang="en-US" dirty="0"/>
              <a:t>,</a:t>
            </a:r>
            <a:r>
              <a:rPr lang="en-US" baseline="0" dirty="0"/>
              <a:t> </a:t>
            </a:r>
            <a:r>
              <a:rPr lang="en-US" baseline="0" dirty="0" err="1"/>
              <a:t>Mörtelschicht</a:t>
            </a:r>
            <a:r>
              <a:rPr lang="en-US" baseline="0" dirty="0"/>
              <a:t> (</a:t>
            </a:r>
            <a:r>
              <a:rPr lang="en-US" baseline="0" dirty="0" err="1"/>
              <a:t>Dickbett</a:t>
            </a:r>
            <a:r>
              <a:rPr lang="en-US" baseline="0" dirty="0"/>
              <a:t>)</a:t>
            </a:r>
          </a:p>
          <a:p>
            <a:endParaRPr lang="en-US" baseline="0" dirty="0"/>
          </a:p>
          <a:p>
            <a:r>
              <a:rPr lang="en-US" baseline="0" dirty="0" err="1"/>
              <a:t>Baukastenprinzip</a:t>
            </a:r>
            <a:r>
              <a:rPr lang="en-US" baseline="0" dirty="0"/>
              <a:t> </a:t>
            </a:r>
            <a:r>
              <a:rPr lang="en-US" baseline="0" dirty="0" err="1"/>
              <a:t>wie</a:t>
            </a:r>
            <a:r>
              <a:rPr lang="en-US" baseline="0" dirty="0"/>
              <a:t> Lego !</a:t>
            </a:r>
            <a:endParaRPr lang="en-US" dirty="0"/>
          </a:p>
          <a:p>
            <a:endParaRPr lang="de-DE"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10</a:t>
            </a:fld>
            <a:endParaRPr lang="de-DE"/>
          </a:p>
        </p:txBody>
      </p:sp>
    </p:spTree>
    <p:extLst>
      <p:ext uri="{BB962C8B-B14F-4D97-AF65-F5344CB8AC3E}">
        <p14:creationId xmlns:p14="http://schemas.microsoft.com/office/powerpoint/2010/main" xmlns="" val="2191064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Was </a:t>
            </a:r>
            <a:r>
              <a:rPr lang="en-US" dirty="0" err="1"/>
              <a:t>liefert</a:t>
            </a:r>
            <a:r>
              <a:rPr lang="en-US" dirty="0"/>
              <a:t> </a:t>
            </a:r>
            <a:r>
              <a:rPr lang="en-US" dirty="0" err="1"/>
              <a:t>Xella</a:t>
            </a:r>
            <a:r>
              <a:rPr lang="en-US" dirty="0"/>
              <a:t> am </a:t>
            </a:r>
            <a:r>
              <a:rPr lang="en-US" dirty="0" err="1"/>
              <a:t>Ende</a:t>
            </a:r>
            <a:r>
              <a:rPr lang="en-US" dirty="0"/>
              <a:t> der </a:t>
            </a:r>
            <a:r>
              <a:rPr lang="en-US" dirty="0" err="1"/>
              <a:t>Planungsphase</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Teilmodell</a:t>
            </a:r>
            <a:r>
              <a:rPr lang="en-US" dirty="0"/>
              <a:t> </a:t>
            </a:r>
            <a:r>
              <a:rPr lang="en-US" dirty="0" err="1"/>
              <a:t>Mauerwerk</a:t>
            </a:r>
            <a:r>
              <a:rPr lang="en-US" dirty="0"/>
              <a:t>.</a:t>
            </a:r>
          </a:p>
          <a:p>
            <a:endParaRPr lang="de-DE" dirty="0"/>
          </a:p>
          <a:p>
            <a:endParaRPr lang="de-DE" dirty="0"/>
          </a:p>
          <a:p>
            <a:r>
              <a:rPr lang="de-DE" dirty="0"/>
              <a:t>///////////////////////////////</a:t>
            </a:r>
            <a:r>
              <a:rPr lang="de-DE" baseline="0" dirty="0"/>
              <a:t> Ausschreibung</a:t>
            </a:r>
            <a:endParaRPr lang="de-DE"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11</a:t>
            </a:fld>
            <a:endParaRPr lang="de-DE"/>
          </a:p>
        </p:txBody>
      </p:sp>
    </p:spTree>
    <p:extLst>
      <p:ext uri="{BB962C8B-B14F-4D97-AF65-F5344CB8AC3E}">
        <p14:creationId xmlns:p14="http://schemas.microsoft.com/office/powerpoint/2010/main" xmlns="" val="371858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Wichtig</a:t>
            </a:r>
            <a:r>
              <a:rPr lang="en-US" baseline="0" dirty="0"/>
              <a:t> </a:t>
            </a:r>
            <a:r>
              <a:rPr lang="en-US" baseline="0" dirty="0" err="1"/>
              <a:t>Übereinstimmung</a:t>
            </a:r>
            <a:r>
              <a:rPr lang="en-US" baseline="0" dirty="0"/>
              <a:t> </a:t>
            </a:r>
            <a:r>
              <a:rPr lang="en-US" baseline="0" dirty="0" err="1"/>
              <a:t>mit</a:t>
            </a:r>
            <a:r>
              <a:rPr lang="en-US" baseline="0" dirty="0"/>
              <a:t> BIM </a:t>
            </a:r>
            <a:r>
              <a:rPr lang="en-US" baseline="0" dirty="0" err="1"/>
              <a:t>Objekten</a:t>
            </a:r>
            <a:r>
              <a:rPr lang="en-US" baseline="0" dirty="0"/>
              <a:t>.</a:t>
            </a:r>
          </a:p>
          <a:p>
            <a:endParaRPr lang="en-US" baseline="0" dirty="0"/>
          </a:p>
          <a:p>
            <a:r>
              <a:rPr lang="en-US" baseline="0" dirty="0" err="1"/>
              <a:t>Bereitstellung</a:t>
            </a:r>
            <a:r>
              <a:rPr lang="en-US" baseline="0" dirty="0"/>
              <a:t> </a:t>
            </a:r>
            <a:r>
              <a:rPr lang="en-US" baseline="0" dirty="0" err="1"/>
              <a:t>aller</a:t>
            </a:r>
            <a:r>
              <a:rPr lang="en-US" baseline="0" dirty="0"/>
              <a:t> </a:t>
            </a:r>
            <a:r>
              <a:rPr lang="en-US" baseline="0" dirty="0" err="1"/>
              <a:t>Ausschreibungstexte</a:t>
            </a:r>
            <a:r>
              <a:rPr lang="en-US" baseline="0" dirty="0"/>
              <a:t> und </a:t>
            </a:r>
            <a:r>
              <a:rPr lang="en-US" baseline="0" dirty="0" err="1"/>
              <a:t>Vorbemerkungen</a:t>
            </a:r>
            <a:r>
              <a:rPr lang="en-US" baseline="0" dirty="0"/>
              <a:t> !</a:t>
            </a:r>
          </a:p>
          <a:p>
            <a:endParaRPr lang="en-US" baseline="0" dirty="0"/>
          </a:p>
          <a:p>
            <a:endParaRPr lang="en-US" baseline="0" dirty="0"/>
          </a:p>
          <a:p>
            <a:r>
              <a:rPr lang="en-US" baseline="0" dirty="0"/>
              <a:t>/////////////////////   </a:t>
            </a:r>
            <a:r>
              <a:rPr lang="en-US" baseline="0" dirty="0" err="1"/>
              <a:t>Produktion</a:t>
            </a:r>
            <a:endParaRPr lang="en-US"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12</a:t>
            </a:fld>
            <a:endParaRPr lang="de-DE"/>
          </a:p>
        </p:txBody>
      </p:sp>
    </p:spTree>
    <p:extLst>
      <p:ext uri="{BB962C8B-B14F-4D97-AF65-F5344CB8AC3E}">
        <p14:creationId xmlns:p14="http://schemas.microsoft.com/office/powerpoint/2010/main" xmlns="" val="391293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Abrufen</a:t>
            </a:r>
            <a:r>
              <a:rPr lang="en-US" baseline="0" dirty="0"/>
              <a:t> der </a:t>
            </a:r>
            <a:r>
              <a:rPr lang="en-US" baseline="0" dirty="0" err="1"/>
              <a:t>Produktionsdaten</a:t>
            </a:r>
            <a:r>
              <a:rPr lang="en-US" baseline="0" dirty="0"/>
              <a:t> </a:t>
            </a:r>
            <a:r>
              <a:rPr lang="en-US" baseline="0" dirty="0" err="1"/>
              <a:t>aus</a:t>
            </a:r>
            <a:r>
              <a:rPr lang="en-US" baseline="0" dirty="0"/>
              <a:t> </a:t>
            </a:r>
            <a:r>
              <a:rPr lang="en-US" baseline="0" dirty="0" err="1"/>
              <a:t>dem</a:t>
            </a:r>
            <a:r>
              <a:rPr lang="en-US" baseline="0" dirty="0"/>
              <a:t> ERP.</a:t>
            </a:r>
          </a:p>
          <a:p>
            <a:r>
              <a:rPr lang="en-US" baseline="0" dirty="0" err="1"/>
              <a:t>Warenwirtschaftsystem</a:t>
            </a:r>
            <a:endParaRPr lang="en-US" baseline="0" dirty="0"/>
          </a:p>
          <a:p>
            <a:endParaRPr lang="en-US" baseline="0" dirty="0"/>
          </a:p>
          <a:p>
            <a:endParaRPr lang="en-US"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13</a:t>
            </a:fld>
            <a:endParaRPr lang="de-DE"/>
          </a:p>
        </p:txBody>
      </p:sp>
    </p:spTree>
    <p:extLst>
      <p:ext uri="{BB962C8B-B14F-4D97-AF65-F5344CB8AC3E}">
        <p14:creationId xmlns:p14="http://schemas.microsoft.com/office/powerpoint/2010/main" xmlns="" val="127335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Für</a:t>
            </a:r>
            <a:r>
              <a:rPr lang="en-US" dirty="0"/>
              <a:t> </a:t>
            </a:r>
            <a:r>
              <a:rPr lang="en-US" dirty="0" err="1"/>
              <a:t>Technik</a:t>
            </a:r>
            <a:r>
              <a:rPr lang="en-US" baseline="0" dirty="0" err="1"/>
              <a:t>interessierte</a:t>
            </a:r>
            <a:r>
              <a:rPr lang="en-US" baseline="0" dirty="0"/>
              <a:t>:</a:t>
            </a:r>
            <a:endParaRPr lang="en-US" dirty="0"/>
          </a:p>
          <a:p>
            <a:r>
              <a:rPr lang="en-US" dirty="0" err="1"/>
              <a:t>Planungsdaten</a:t>
            </a:r>
            <a:r>
              <a:rPr lang="en-US" dirty="0"/>
              <a:t> an </a:t>
            </a:r>
            <a:r>
              <a:rPr lang="en-US" dirty="0" err="1"/>
              <a:t>Produktion</a:t>
            </a:r>
            <a:r>
              <a:rPr lang="en-US" dirty="0"/>
              <a:t> via</a:t>
            </a:r>
            <a:r>
              <a:rPr lang="en-US" baseline="0" dirty="0"/>
              <a:t> XML </a:t>
            </a:r>
          </a:p>
          <a:p>
            <a:r>
              <a:rPr lang="en-US" baseline="0" dirty="0"/>
              <a:t>(</a:t>
            </a:r>
            <a:r>
              <a:rPr lang="de-DE" b="1" dirty="0"/>
              <a:t>Extensible Markup Language)</a:t>
            </a:r>
            <a:endParaRPr lang="en-US" dirty="0"/>
          </a:p>
          <a:p>
            <a:r>
              <a:rPr lang="en-US" dirty="0" err="1"/>
              <a:t>Vollautomatisierte</a:t>
            </a:r>
            <a:r>
              <a:rPr lang="en-US" dirty="0"/>
              <a:t> </a:t>
            </a:r>
            <a:r>
              <a:rPr lang="en-US" dirty="0" err="1"/>
              <a:t>Produktion</a:t>
            </a:r>
            <a:r>
              <a:rPr lang="en-US" dirty="0"/>
              <a:t> </a:t>
            </a:r>
            <a:r>
              <a:rPr lang="en-US" dirty="0" err="1"/>
              <a:t>gemäß</a:t>
            </a:r>
            <a:r>
              <a:rPr lang="en-US" dirty="0"/>
              <a:t> </a:t>
            </a:r>
            <a:r>
              <a:rPr lang="en-US" dirty="0" err="1"/>
              <a:t>Planung</a:t>
            </a:r>
            <a:endParaRPr lang="en-US" dirty="0"/>
          </a:p>
          <a:p>
            <a:endParaRPr lang="en-US" dirty="0"/>
          </a:p>
          <a:p>
            <a:r>
              <a:rPr lang="en-US" dirty="0" err="1"/>
              <a:t>Geschnitten</a:t>
            </a:r>
            <a:r>
              <a:rPr lang="en-US" baseline="0" dirty="0"/>
              <a:t> und </a:t>
            </a:r>
            <a:r>
              <a:rPr lang="en-US" baseline="0" dirty="0" err="1"/>
              <a:t>Palettiert</a:t>
            </a:r>
            <a:endParaRPr lang="en-US"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14</a:t>
            </a:fld>
            <a:endParaRPr lang="de-DE"/>
          </a:p>
        </p:txBody>
      </p:sp>
    </p:spTree>
    <p:extLst>
      <p:ext uri="{BB962C8B-B14F-4D97-AF65-F5344CB8AC3E}">
        <p14:creationId xmlns:p14="http://schemas.microsoft.com/office/powerpoint/2010/main" xmlns="" val="125355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Kommissionierung</a:t>
            </a:r>
            <a:r>
              <a:rPr lang="en-US" dirty="0"/>
              <a:t> </a:t>
            </a:r>
            <a:r>
              <a:rPr lang="en-US" dirty="0" err="1"/>
              <a:t>aus</a:t>
            </a:r>
            <a:r>
              <a:rPr lang="en-US" baseline="0" dirty="0"/>
              <a:t> </a:t>
            </a:r>
            <a:r>
              <a:rPr lang="en-US" baseline="0" dirty="0" err="1"/>
              <a:t>dem</a:t>
            </a:r>
            <a:r>
              <a:rPr lang="en-US" baseline="0" dirty="0"/>
              <a:t> Modell </a:t>
            </a:r>
            <a:r>
              <a:rPr lang="en-US" baseline="0" dirty="0" err="1"/>
              <a:t>heraus</a:t>
            </a:r>
            <a:r>
              <a:rPr lang="en-US" dirty="0"/>
              <a:t>:</a:t>
            </a:r>
          </a:p>
          <a:p>
            <a:endParaRPr lang="en-US" dirty="0"/>
          </a:p>
          <a:p>
            <a:r>
              <a:rPr lang="en-US" dirty="0"/>
              <a:t>Auf</a:t>
            </a:r>
            <a:r>
              <a:rPr lang="en-US" baseline="0" dirty="0"/>
              <a:t> </a:t>
            </a:r>
            <a:r>
              <a:rPr lang="en-US" baseline="0" dirty="0" err="1"/>
              <a:t>Kundenwunsch</a:t>
            </a:r>
            <a:r>
              <a:rPr lang="en-US" baseline="0" dirty="0"/>
              <a:t>, </a:t>
            </a:r>
            <a:r>
              <a:rPr lang="en-US" baseline="0" dirty="0" err="1"/>
              <a:t>Geschossweise</a:t>
            </a:r>
            <a:r>
              <a:rPr lang="en-US" baseline="0" dirty="0"/>
              <a:t>/ </a:t>
            </a:r>
            <a:r>
              <a:rPr lang="en-US" baseline="0" dirty="0" err="1"/>
              <a:t>Bauteilweise</a:t>
            </a:r>
            <a:r>
              <a:rPr lang="en-US" baseline="0" dirty="0"/>
              <a:t>, </a:t>
            </a:r>
            <a:r>
              <a:rPr lang="en-US" baseline="0" dirty="0" err="1"/>
              <a:t>Wandweise</a:t>
            </a:r>
            <a:endParaRPr lang="en-US" baseline="0" dirty="0"/>
          </a:p>
          <a:p>
            <a:endParaRPr lang="en-US" baseline="0" dirty="0"/>
          </a:p>
          <a:p>
            <a:r>
              <a:rPr lang="en-US" dirty="0" err="1"/>
              <a:t>Händisch</a:t>
            </a:r>
            <a:r>
              <a:rPr lang="en-US" baseline="0" dirty="0"/>
              <a:t> </a:t>
            </a:r>
            <a:r>
              <a:rPr lang="en-US" baseline="0" dirty="0" err="1"/>
              <a:t>nach</a:t>
            </a:r>
            <a:r>
              <a:rPr lang="en-US" baseline="0" dirty="0"/>
              <a:t> </a:t>
            </a:r>
            <a:r>
              <a:rPr lang="en-US" baseline="0" dirty="0" err="1"/>
              <a:t>Absprache</a:t>
            </a:r>
            <a:r>
              <a:rPr lang="en-US" baseline="0" dirty="0"/>
              <a:t> – per Klick Modell System</a:t>
            </a:r>
          </a:p>
          <a:p>
            <a:endParaRPr lang="en-US" baseline="0" dirty="0"/>
          </a:p>
          <a:p>
            <a:r>
              <a:rPr lang="en-US" baseline="0" dirty="0"/>
              <a:t>LKW </a:t>
            </a:r>
            <a:r>
              <a:rPr lang="en-US" baseline="0" dirty="0" err="1"/>
              <a:t>mit</a:t>
            </a:r>
            <a:r>
              <a:rPr lang="en-US" baseline="0" dirty="0"/>
              <a:t> </a:t>
            </a:r>
            <a:r>
              <a:rPr lang="en-US" baseline="0" dirty="0" err="1"/>
              <a:t>ganzen</a:t>
            </a:r>
            <a:r>
              <a:rPr lang="en-US" baseline="0" dirty="0"/>
              <a:t> </a:t>
            </a:r>
            <a:r>
              <a:rPr lang="en-US" baseline="0" dirty="0" err="1"/>
              <a:t>paletten</a:t>
            </a:r>
            <a:r>
              <a:rPr lang="en-US" baseline="0" dirty="0"/>
              <a:t> und </a:t>
            </a:r>
            <a:r>
              <a:rPr lang="en-US" baseline="0" dirty="0" err="1"/>
              <a:t>zum</a:t>
            </a:r>
            <a:r>
              <a:rPr lang="en-US" baseline="0" dirty="0"/>
              <a:t> </a:t>
            </a:r>
            <a:r>
              <a:rPr lang="en-US" baseline="0" dirty="0" err="1"/>
              <a:t>Schluß</a:t>
            </a:r>
            <a:r>
              <a:rPr lang="en-US" baseline="0" dirty="0"/>
              <a:t> </a:t>
            </a:r>
            <a:r>
              <a:rPr lang="en-US" baseline="0" dirty="0" err="1"/>
              <a:t>Schnittsteine</a:t>
            </a:r>
            <a:endParaRPr lang="en-US" baseline="0" dirty="0"/>
          </a:p>
          <a:p>
            <a:endParaRPr lang="en-US" baseline="0" dirty="0"/>
          </a:p>
          <a:p>
            <a:r>
              <a:rPr lang="en-US" baseline="0" dirty="0"/>
              <a:t>//////////////////////////////////////</a:t>
            </a:r>
            <a:r>
              <a:rPr lang="en-US" baseline="0" dirty="0" err="1"/>
              <a:t>Logistik</a:t>
            </a:r>
            <a:endParaRPr lang="en-US"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15</a:t>
            </a:fld>
            <a:endParaRPr lang="de-DE"/>
          </a:p>
        </p:txBody>
      </p:sp>
    </p:spTree>
    <p:extLst>
      <p:ext uri="{BB962C8B-B14F-4D97-AF65-F5344CB8AC3E}">
        <p14:creationId xmlns:p14="http://schemas.microsoft.com/office/powerpoint/2010/main" xmlns="" val="20503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lgn="l" hangingPunct="1">
              <a:buFont typeface="Wingdings" pitchFamily="2" charset="2"/>
              <a:buChar char="§"/>
              <a:defRPr/>
            </a:pPr>
            <a:r>
              <a:rPr lang="de-DE" sz="1200" b="0" dirty="0">
                <a:solidFill>
                  <a:schemeClr val="bg1"/>
                </a:solidFill>
              </a:rPr>
              <a:t>Anlieferung auf der Baustelle :</a:t>
            </a:r>
          </a:p>
          <a:p>
            <a:pPr lvl="0" algn="l" hangingPunct="1">
              <a:buFont typeface="Wingdings" pitchFamily="2" charset="2"/>
              <a:buChar char="§"/>
              <a:defRPr/>
            </a:pPr>
            <a:r>
              <a:rPr lang="de-DE" sz="1200" b="0" dirty="0">
                <a:solidFill>
                  <a:schemeClr val="bg1"/>
                </a:solidFill>
              </a:rPr>
              <a:t> </a:t>
            </a:r>
          </a:p>
          <a:p>
            <a:pPr lvl="0" algn="l" hangingPunct="1">
              <a:buFont typeface="Wingdings" pitchFamily="2" charset="2"/>
              <a:buChar char="§"/>
              <a:defRPr/>
            </a:pPr>
            <a:r>
              <a:rPr lang="de-DE" sz="1200" b="0" dirty="0">
                <a:solidFill>
                  <a:schemeClr val="bg1"/>
                </a:solidFill>
              </a:rPr>
              <a:t>Lieferung von vordefinierten Wänden</a:t>
            </a:r>
          </a:p>
          <a:p>
            <a:pPr lvl="0" algn="l" hangingPunct="1">
              <a:buFont typeface="Wingdings" pitchFamily="2" charset="2"/>
              <a:buChar char="§"/>
              <a:defRPr/>
            </a:pPr>
            <a:endParaRPr lang="de-DE" sz="1200" b="0" dirty="0">
              <a:solidFill>
                <a:schemeClr val="bg1"/>
              </a:solidFill>
            </a:endParaRPr>
          </a:p>
          <a:p>
            <a:pPr lvl="0" algn="l" hangingPunct="1">
              <a:buFont typeface="Wingdings" pitchFamily="2" charset="2"/>
              <a:buChar char="§"/>
              <a:defRPr/>
            </a:pPr>
            <a:r>
              <a:rPr lang="de-DE" sz="1200" b="0" dirty="0">
                <a:solidFill>
                  <a:schemeClr val="bg1"/>
                </a:solidFill>
              </a:rPr>
              <a:t> Just in Time </a:t>
            </a:r>
            <a:r>
              <a:rPr lang="de-DE" sz="1200" b="0" dirty="0" err="1">
                <a:solidFill>
                  <a:schemeClr val="bg1"/>
                </a:solidFill>
              </a:rPr>
              <a:t>Delivery</a:t>
            </a:r>
            <a:r>
              <a:rPr lang="de-DE" sz="1200" b="0" dirty="0">
                <a:solidFill>
                  <a:schemeClr val="bg1"/>
                </a:solidFill>
              </a:rPr>
              <a:t> nach Absprache</a:t>
            </a:r>
          </a:p>
          <a:p>
            <a:pPr lvl="0" algn="l" hangingPunct="1">
              <a:buFont typeface="Wingdings" pitchFamily="2" charset="2"/>
              <a:buChar char="§"/>
              <a:defRPr/>
            </a:pPr>
            <a:endParaRPr lang="de-DE" sz="1200" b="0" dirty="0">
              <a:solidFill>
                <a:schemeClr val="bg1"/>
              </a:solidFill>
            </a:endParaRPr>
          </a:p>
          <a:p>
            <a:pPr lvl="0" algn="l" hangingPunct="1">
              <a:buFont typeface="Wingdings" pitchFamily="2" charset="2"/>
              <a:buChar char="§"/>
              <a:defRPr/>
            </a:pPr>
            <a:r>
              <a:rPr lang="de-DE" sz="1200" b="0" dirty="0">
                <a:solidFill>
                  <a:schemeClr val="bg1"/>
                </a:solidFill>
              </a:rPr>
              <a:t> Track </a:t>
            </a:r>
            <a:r>
              <a:rPr lang="de-DE" sz="1200" b="0" dirty="0" err="1">
                <a:solidFill>
                  <a:schemeClr val="bg1"/>
                </a:solidFill>
              </a:rPr>
              <a:t>and</a:t>
            </a:r>
            <a:r>
              <a:rPr lang="de-DE" sz="1200" b="0" dirty="0">
                <a:solidFill>
                  <a:schemeClr val="bg1"/>
                </a:solidFill>
              </a:rPr>
              <a:t> Trace</a:t>
            </a:r>
            <a:r>
              <a:rPr lang="de-DE" sz="1200" dirty="0">
                <a:solidFill>
                  <a:schemeClr val="bg1"/>
                </a:solidFill>
              </a:rPr>
              <a:t> (Momentan in der Pilotphase) genau Nachverfolgung der LKW Route</a:t>
            </a:r>
          </a:p>
          <a:p>
            <a:pPr lvl="0" algn="l" hangingPunct="1">
              <a:buFont typeface="Wingdings" pitchFamily="2" charset="2"/>
              <a:buNone/>
              <a:defRPr/>
            </a:pPr>
            <a:r>
              <a:rPr lang="de-DE" sz="1200" dirty="0">
                <a:solidFill>
                  <a:schemeClr val="bg1"/>
                </a:solidFill>
              </a:rPr>
              <a:t> Mit </a:t>
            </a:r>
            <a:r>
              <a:rPr lang="de-DE" sz="1200" dirty="0" err="1">
                <a:solidFill>
                  <a:schemeClr val="bg1"/>
                </a:solidFill>
              </a:rPr>
              <a:t>einschätzung</a:t>
            </a:r>
            <a:r>
              <a:rPr lang="de-DE" sz="1200" dirty="0">
                <a:solidFill>
                  <a:schemeClr val="bg1"/>
                </a:solidFill>
              </a:rPr>
              <a:t> der</a:t>
            </a:r>
            <a:r>
              <a:rPr lang="de-DE" sz="1200" baseline="0" dirty="0">
                <a:solidFill>
                  <a:schemeClr val="bg1"/>
                </a:solidFill>
              </a:rPr>
              <a:t> Lieferzeit.</a:t>
            </a:r>
            <a:endParaRPr lang="de-DE" sz="1200" dirty="0">
              <a:solidFill>
                <a:schemeClr val="bg1"/>
              </a:solidFill>
            </a:endParaRPr>
          </a:p>
        </p:txBody>
      </p:sp>
      <p:sp>
        <p:nvSpPr>
          <p:cNvPr id="4" name="Foliennummernplatzhalter 3"/>
          <p:cNvSpPr>
            <a:spLocks noGrp="1"/>
          </p:cNvSpPr>
          <p:nvPr>
            <p:ph type="sldNum" sz="quarter" idx="10"/>
          </p:nvPr>
        </p:nvSpPr>
        <p:spPr/>
        <p:txBody>
          <a:bodyPr/>
          <a:lstStyle/>
          <a:p>
            <a:fld id="{17514143-A5B6-904C-8FCF-9EEFF6E3AD5F}" type="slidenum">
              <a:rPr lang="de-DE" smtClean="0"/>
              <a:pPr/>
              <a:t>16</a:t>
            </a:fld>
            <a:endParaRPr lang="de-DE"/>
          </a:p>
        </p:txBody>
      </p:sp>
    </p:spTree>
    <p:extLst>
      <p:ext uri="{BB962C8B-B14F-4D97-AF65-F5344CB8AC3E}">
        <p14:creationId xmlns:p14="http://schemas.microsoft.com/office/powerpoint/2010/main" xmlns="" val="1428483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nSpc>
                <a:spcPct val="100000"/>
              </a:lnSpc>
              <a:buFont typeface=".AppleSystemUIFont" charset="0"/>
              <a:buChar char="&gt;"/>
            </a:pPr>
            <a:r>
              <a:rPr lang="de-DE" sz="1200" dirty="0">
                <a:solidFill>
                  <a:schemeClr val="bg1"/>
                </a:solidFill>
                <a:latin typeface="DINPro Light" charset="0"/>
                <a:ea typeface="DINPro Light" charset="0"/>
                <a:cs typeface="DINPro Light" charset="0"/>
              </a:rPr>
              <a:t>Bereitstellung von Werkplänen</a:t>
            </a:r>
          </a:p>
          <a:p>
            <a:pPr marL="171450" indent="-171450">
              <a:lnSpc>
                <a:spcPct val="100000"/>
              </a:lnSpc>
              <a:buFont typeface=".AppleSystemUIFont" charset="0"/>
              <a:buNone/>
            </a:pPr>
            <a:endParaRPr lang="de-DE" sz="1200" dirty="0">
              <a:solidFill>
                <a:schemeClr val="bg1"/>
              </a:solidFill>
              <a:latin typeface="DINPro Light" charset="0"/>
              <a:ea typeface="DINPro Light" charset="0"/>
              <a:cs typeface="DINPro Light" charset="0"/>
            </a:endParaRPr>
          </a:p>
          <a:p>
            <a:pPr marL="171450" indent="-171450">
              <a:lnSpc>
                <a:spcPct val="100000"/>
              </a:lnSpc>
              <a:buFont typeface=".AppleSystemUIFont" charset="0"/>
              <a:buChar char="&gt;"/>
            </a:pPr>
            <a:r>
              <a:rPr lang="de-DE" sz="1200" dirty="0">
                <a:solidFill>
                  <a:schemeClr val="bg1"/>
                </a:solidFill>
                <a:latin typeface="DINPro Light" charset="0"/>
                <a:ea typeface="DINPro Light" charset="0"/>
                <a:cs typeface="DINPro Light" charset="0"/>
              </a:rPr>
              <a:t>Minimierung</a:t>
            </a:r>
            <a:r>
              <a:rPr lang="de-DE" sz="1200" baseline="0" dirty="0">
                <a:solidFill>
                  <a:schemeClr val="bg1"/>
                </a:solidFill>
                <a:latin typeface="DINPro Light" charset="0"/>
                <a:ea typeface="DINPro Light" charset="0"/>
                <a:cs typeface="DINPro Light" charset="0"/>
              </a:rPr>
              <a:t> von</a:t>
            </a:r>
            <a:r>
              <a:rPr lang="de-DE" sz="1200" dirty="0">
                <a:solidFill>
                  <a:schemeClr val="bg1"/>
                </a:solidFill>
                <a:latin typeface="DINPro Light" charset="0"/>
                <a:ea typeface="DINPro Light" charset="0"/>
                <a:cs typeface="DINPro Light" charset="0"/>
              </a:rPr>
              <a:t> Verschnitt und</a:t>
            </a:r>
            <a:r>
              <a:rPr lang="de-DE" sz="1200" baseline="0" dirty="0">
                <a:solidFill>
                  <a:schemeClr val="bg1"/>
                </a:solidFill>
                <a:latin typeface="DINPro Light" charset="0"/>
                <a:ea typeface="DINPro Light" charset="0"/>
                <a:cs typeface="DINPro Light" charset="0"/>
              </a:rPr>
              <a:t> </a:t>
            </a:r>
            <a:r>
              <a:rPr lang="de-DE" sz="1200" dirty="0">
                <a:solidFill>
                  <a:schemeClr val="bg1"/>
                </a:solidFill>
                <a:latin typeface="DINPro Light" charset="0"/>
                <a:ea typeface="DINPro Light" charset="0"/>
                <a:cs typeface="DINPro Light" charset="0"/>
              </a:rPr>
              <a:t>aufgrund detaillierter Modellplanung</a:t>
            </a:r>
          </a:p>
          <a:p>
            <a:pPr>
              <a:lnSpc>
                <a:spcPct val="60000"/>
              </a:lnSpc>
            </a:pPr>
            <a:endParaRPr lang="de-DE" sz="1200" dirty="0">
              <a:solidFill>
                <a:schemeClr val="bg1"/>
              </a:solidFill>
              <a:latin typeface="DINPro Light" charset="0"/>
              <a:ea typeface="DINPro Light" charset="0"/>
              <a:cs typeface="DINPro Light" charset="0"/>
            </a:endParaRPr>
          </a:p>
          <a:p>
            <a:pPr marL="171450" indent="-171450">
              <a:lnSpc>
                <a:spcPct val="100000"/>
              </a:lnSpc>
              <a:buFont typeface=".AppleSystemUIFont" charset="0"/>
              <a:buChar char="&gt;"/>
            </a:pPr>
            <a:r>
              <a:rPr lang="de-DE" sz="1200" dirty="0">
                <a:solidFill>
                  <a:schemeClr val="bg1"/>
                </a:solidFill>
                <a:latin typeface="DINPro Light" charset="0"/>
                <a:ea typeface="DINPro Light" charset="0"/>
                <a:cs typeface="DINPro Light" charset="0"/>
              </a:rPr>
              <a:t>Verschnitt Rücknahme für Recycling  mit  Big Bags </a:t>
            </a:r>
          </a:p>
          <a:p>
            <a:pPr>
              <a:lnSpc>
                <a:spcPct val="60000"/>
              </a:lnSpc>
            </a:pPr>
            <a:r>
              <a:rPr lang="de-DE" sz="1200" dirty="0">
                <a:solidFill>
                  <a:schemeClr val="bg1"/>
                </a:solidFill>
                <a:latin typeface="DINPro Light" charset="0"/>
                <a:ea typeface="DINPro Light" charset="0"/>
                <a:cs typeface="DINPro Light" charset="0"/>
              </a:rPr>
              <a:t>  </a:t>
            </a:r>
          </a:p>
          <a:p>
            <a:pPr marL="171450" indent="-171450">
              <a:lnSpc>
                <a:spcPct val="100000"/>
              </a:lnSpc>
              <a:buFont typeface=".AppleSystemUIFont" charset="0"/>
              <a:buChar char="&gt;"/>
            </a:pPr>
            <a:r>
              <a:rPr lang="de-DE" sz="1200" dirty="0">
                <a:solidFill>
                  <a:schemeClr val="bg1"/>
                </a:solidFill>
                <a:latin typeface="DINPro Light" charset="0"/>
                <a:ea typeface="DINPro Light" charset="0"/>
                <a:cs typeface="DINPro Light" charset="0"/>
              </a:rPr>
              <a:t>Optimierte Baustellenlogistik</a:t>
            </a:r>
          </a:p>
          <a:p>
            <a:pPr marL="171450" indent="-171450">
              <a:lnSpc>
                <a:spcPct val="100000"/>
              </a:lnSpc>
              <a:buFont typeface=".AppleSystemUIFont" charset="0"/>
              <a:buChar char="&gt;"/>
            </a:pPr>
            <a:endParaRPr lang="de-DE" sz="1200" dirty="0">
              <a:solidFill>
                <a:schemeClr val="bg1"/>
              </a:solidFill>
              <a:latin typeface="DINPro Light" charset="0"/>
              <a:ea typeface="DINPro Light" charset="0"/>
              <a:cs typeface="DINPro Light" charset="0"/>
            </a:endParaRPr>
          </a:p>
          <a:p>
            <a:pPr marL="171450" indent="-171450">
              <a:lnSpc>
                <a:spcPct val="100000"/>
              </a:lnSpc>
              <a:buFont typeface=".AppleSystemUIFont" charset="0"/>
              <a:buChar char="&gt;"/>
            </a:pPr>
            <a:r>
              <a:rPr lang="de-DE" sz="1200" dirty="0">
                <a:solidFill>
                  <a:schemeClr val="bg1"/>
                </a:solidFill>
                <a:latin typeface="DINPro Light" charset="0"/>
                <a:ea typeface="DINPro Light" charset="0"/>
                <a:cs typeface="DINPro Light" charset="0"/>
              </a:rPr>
              <a:t>////////////////////////////////////Projektreferenz:</a:t>
            </a:r>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17</a:t>
            </a:fld>
            <a:endParaRPr lang="de-DE"/>
          </a:p>
        </p:txBody>
      </p:sp>
    </p:spTree>
    <p:extLst>
      <p:ext uri="{BB962C8B-B14F-4D97-AF65-F5344CB8AC3E}">
        <p14:creationId xmlns:p14="http://schemas.microsoft.com/office/powerpoint/2010/main" xmlns="" val="3787603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18</a:t>
            </a:fld>
            <a:endParaRPr lang="de-DE"/>
          </a:p>
        </p:txBody>
      </p:sp>
    </p:spTree>
    <p:extLst>
      <p:ext uri="{BB962C8B-B14F-4D97-AF65-F5344CB8AC3E}">
        <p14:creationId xmlns:p14="http://schemas.microsoft.com/office/powerpoint/2010/main" xmlns="" val="254852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19</a:t>
            </a:fld>
            <a:endParaRPr lang="de-DE"/>
          </a:p>
        </p:txBody>
      </p:sp>
    </p:spTree>
    <p:extLst>
      <p:ext uri="{BB962C8B-B14F-4D97-AF65-F5344CB8AC3E}">
        <p14:creationId xmlns:p14="http://schemas.microsoft.com/office/powerpoint/2010/main" xmlns="" val="208339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Die </a:t>
            </a:r>
            <a:r>
              <a:rPr lang="en-US" b="1" dirty="0" err="1"/>
              <a:t>Anwort</a:t>
            </a:r>
            <a:r>
              <a:rPr lang="en-US" b="1" dirty="0"/>
              <a:t> </a:t>
            </a:r>
            <a:r>
              <a:rPr lang="en-US" b="1" dirty="0" err="1"/>
              <a:t>ist</a:t>
            </a:r>
            <a:r>
              <a:rPr lang="en-US" b="1" dirty="0"/>
              <a:t> BIM !!!!!!</a:t>
            </a:r>
            <a:r>
              <a:rPr lang="en-US" b="1" baseline="0" dirty="0"/>
              <a:t> </a:t>
            </a:r>
            <a:r>
              <a:rPr lang="en-US" b="1" dirty="0"/>
              <a:t>Agenda und </a:t>
            </a:r>
            <a:r>
              <a:rPr lang="en-US" b="1" dirty="0" err="1"/>
              <a:t>Ausblick</a:t>
            </a:r>
            <a:r>
              <a:rPr lang="en-US" b="1" dirty="0"/>
              <a:t> !</a:t>
            </a:r>
          </a:p>
          <a:p>
            <a:endParaRPr lang="en-US" b="1" dirty="0"/>
          </a:p>
          <a:p>
            <a:r>
              <a:rPr lang="en-US" b="1" dirty="0"/>
              <a:t> </a:t>
            </a:r>
            <a:r>
              <a:rPr lang="en-US" b="1" dirty="0" err="1"/>
              <a:t>Frage</a:t>
            </a:r>
            <a:r>
              <a:rPr lang="en-US" b="1" dirty="0"/>
              <a:t>:</a:t>
            </a:r>
            <a:r>
              <a:rPr lang="en-US" b="1" baseline="0" dirty="0"/>
              <a:t> </a:t>
            </a:r>
            <a:r>
              <a:rPr lang="en-US" b="1" dirty="0" err="1"/>
              <a:t>Wer</a:t>
            </a:r>
            <a:r>
              <a:rPr lang="en-US" b="1" dirty="0"/>
              <a:t> </a:t>
            </a:r>
            <a:r>
              <a:rPr lang="en-US" b="1" dirty="0" err="1"/>
              <a:t>nutz</a:t>
            </a:r>
            <a:r>
              <a:rPr lang="en-US" b="1" dirty="0"/>
              <a:t> BIM in </a:t>
            </a:r>
            <a:r>
              <a:rPr lang="en-US" b="1" dirty="0" err="1"/>
              <a:t>allen</a:t>
            </a:r>
            <a:r>
              <a:rPr lang="en-US" b="1" dirty="0"/>
              <a:t> </a:t>
            </a:r>
            <a:r>
              <a:rPr lang="en-US" b="1" baseline="0" dirty="0" err="1"/>
              <a:t>Leistungsphasen</a:t>
            </a:r>
            <a:r>
              <a:rPr lang="en-US" b="1" baseline="0" dirty="0"/>
              <a:t> ?</a:t>
            </a:r>
          </a:p>
          <a:p>
            <a:endParaRPr lang="en-US" b="1" dirty="0"/>
          </a:p>
          <a:p>
            <a:r>
              <a:rPr lang="en-US" baseline="0" dirty="0"/>
              <a:t>Chance </a:t>
            </a:r>
            <a:r>
              <a:rPr lang="en-US" baseline="0" dirty="0" err="1"/>
              <a:t>Bauindustrie</a:t>
            </a:r>
            <a:r>
              <a:rPr lang="en-US" baseline="0" dirty="0"/>
              <a:t> </a:t>
            </a:r>
            <a:r>
              <a:rPr lang="en-US" baseline="0" dirty="0" err="1"/>
              <a:t>effizienter</a:t>
            </a:r>
            <a:r>
              <a:rPr lang="en-US" baseline="0" dirty="0"/>
              <a:t> und fit </a:t>
            </a:r>
            <a:r>
              <a:rPr lang="en-US" baseline="0" dirty="0" err="1"/>
              <a:t>für</a:t>
            </a:r>
            <a:r>
              <a:rPr lang="en-US" baseline="0" dirty="0"/>
              <a:t> die </a:t>
            </a:r>
            <a:r>
              <a:rPr lang="en-US" baseline="0" dirty="0" err="1"/>
              <a:t>Zukunft</a:t>
            </a:r>
            <a:r>
              <a:rPr lang="en-US" baseline="0" dirty="0"/>
              <a:t> </a:t>
            </a:r>
            <a:r>
              <a:rPr lang="en-US" baseline="0" dirty="0" err="1"/>
              <a:t>zu</a:t>
            </a:r>
            <a:r>
              <a:rPr lang="en-US" baseline="0" dirty="0"/>
              <a:t> </a:t>
            </a:r>
            <a:r>
              <a:rPr lang="en-US" baseline="0" dirty="0" err="1"/>
              <a:t>machen</a:t>
            </a:r>
            <a:r>
              <a:rPr lang="en-US" baseline="0" dirty="0"/>
              <a:t>.</a:t>
            </a:r>
          </a:p>
          <a:p>
            <a:endParaRPr lang="en-US" dirty="0"/>
          </a:p>
          <a:p>
            <a:r>
              <a:rPr lang="de-DE" sz="1200" dirty="0"/>
              <a:t>Aktuelle</a:t>
            </a:r>
            <a:r>
              <a:rPr lang="de-DE" sz="1200" baseline="0" dirty="0"/>
              <a:t> Statistik Digitalisierung: </a:t>
            </a:r>
          </a:p>
          <a:p>
            <a:r>
              <a:rPr lang="de-DE" sz="1200" dirty="0"/>
              <a:t>Bausektor ist im Grad der </a:t>
            </a:r>
            <a:r>
              <a:rPr lang="de-DE" sz="1200" baseline="0" dirty="0" err="1"/>
              <a:t>digitalisierung</a:t>
            </a:r>
            <a:r>
              <a:rPr lang="de-DE" sz="1200" baseline="0" dirty="0"/>
              <a:t> auf dem vorletzten Platz</a:t>
            </a:r>
            <a:r>
              <a:rPr lang="de-DE" sz="1200" dirty="0"/>
              <a:t> </a:t>
            </a:r>
          </a:p>
          <a:p>
            <a:r>
              <a:rPr lang="de-DE" sz="1200" dirty="0"/>
              <a:t>kurz vor der Landwirtschaft. </a:t>
            </a:r>
          </a:p>
          <a:p>
            <a:endParaRPr lang="de-DE" sz="1200" dirty="0"/>
          </a:p>
          <a:p>
            <a:r>
              <a:rPr lang="de-DE" sz="1200" dirty="0"/>
              <a:t>Könne Sie sich noch daran</a:t>
            </a:r>
            <a:r>
              <a:rPr lang="de-DE" sz="1200" baseline="0" dirty="0"/>
              <a:t> erinnern als Sie mit </a:t>
            </a:r>
            <a:r>
              <a:rPr lang="de-DE" sz="1200" b="1" baseline="0" dirty="0"/>
              <a:t>BIM zum ersten mal </a:t>
            </a:r>
            <a:r>
              <a:rPr lang="de-DE" sz="1200" baseline="0" dirty="0"/>
              <a:t>in Berührung gekommen sind oder an das erste entworfene BIM Modell.</a:t>
            </a:r>
          </a:p>
          <a:p>
            <a:endParaRPr lang="de-DE" sz="1200" baseline="0" dirty="0"/>
          </a:p>
          <a:p>
            <a:r>
              <a:rPr lang="de-DE" sz="1200" baseline="0" dirty="0"/>
              <a:t>Meine erster BIM Kontakt:</a:t>
            </a:r>
          </a:p>
          <a:p>
            <a:r>
              <a:rPr lang="de-DE" sz="1200" b="1" baseline="0" dirty="0"/>
              <a:t>2009 in der mitten in der Finanzkrise </a:t>
            </a:r>
            <a:r>
              <a:rPr lang="de-DE" sz="1200" baseline="0" dirty="0"/>
              <a:t>in Australien Staatliche Projekte</a:t>
            </a:r>
          </a:p>
          <a:p>
            <a:r>
              <a:rPr lang="de-DE" sz="1200" b="1" baseline="0" dirty="0"/>
              <a:t>Bau von 2 Krankenhäusern gewonnen</a:t>
            </a:r>
            <a:endParaRPr lang="de-DE" sz="1200" baseline="0" dirty="0"/>
          </a:p>
          <a:p>
            <a:r>
              <a:rPr lang="de-DE" sz="1200" b="1" baseline="0" dirty="0"/>
              <a:t>Vertragliche Grundvoraussetzung war </a:t>
            </a:r>
            <a:r>
              <a:rPr lang="de-DE" sz="1200" b="1" baseline="0" dirty="0" err="1"/>
              <a:t>Closed</a:t>
            </a:r>
            <a:r>
              <a:rPr lang="de-DE" sz="1200" b="1" baseline="0" dirty="0"/>
              <a:t> Bim / </a:t>
            </a:r>
            <a:r>
              <a:rPr lang="de-DE" sz="1200" b="1" baseline="0" dirty="0" err="1"/>
              <a:t>Revit</a:t>
            </a:r>
            <a:r>
              <a:rPr lang="de-DE" sz="1200" baseline="0" dirty="0"/>
              <a:t>.</a:t>
            </a:r>
          </a:p>
          <a:p>
            <a:r>
              <a:rPr lang="de-DE" sz="1200" baseline="0" dirty="0"/>
              <a:t> </a:t>
            </a:r>
            <a:r>
              <a:rPr lang="de-DE" sz="1200" dirty="0"/>
              <a:t> </a:t>
            </a:r>
          </a:p>
          <a:p>
            <a:r>
              <a:rPr lang="de-DE" sz="1200" baseline="0" dirty="0"/>
              <a:t>/////////////////////////// Was macht der deutsche Markt ? </a:t>
            </a:r>
          </a:p>
          <a:p>
            <a:r>
              <a:rPr lang="de-DE" sz="1200" baseline="0" dirty="0"/>
              <a:t>Zwei Zitate aus Kundengesprächen vorbereitet !</a:t>
            </a:r>
          </a:p>
          <a:p>
            <a:endParaRPr lang="de-DE" sz="1200" baseline="0" dirty="0"/>
          </a:p>
          <a:p>
            <a:endParaRPr lang="en-US"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2</a:t>
            </a:fld>
            <a:endParaRPr lang="de-DE"/>
          </a:p>
        </p:txBody>
      </p:sp>
    </p:spTree>
    <p:extLst>
      <p:ext uri="{BB962C8B-B14F-4D97-AF65-F5344CB8AC3E}">
        <p14:creationId xmlns:p14="http://schemas.microsoft.com/office/powerpoint/2010/main" xmlns="" val="407602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err="1"/>
              <a:t>Vom</a:t>
            </a:r>
            <a:r>
              <a:rPr lang="en-US" sz="1200" dirty="0"/>
              <a:t> Marketing ins </a:t>
            </a:r>
            <a:r>
              <a:rPr lang="en-US" sz="1200" dirty="0" err="1"/>
              <a:t>eingemachte</a:t>
            </a:r>
            <a:r>
              <a:rPr lang="en-US" sz="1200" dirty="0"/>
              <a:t> !</a:t>
            </a:r>
          </a:p>
          <a:p>
            <a:endParaRPr lang="en-US" sz="1200" dirty="0"/>
          </a:p>
          <a:p>
            <a:r>
              <a:rPr lang="en-US" sz="1200" dirty="0" err="1"/>
              <a:t>Wie</a:t>
            </a:r>
            <a:r>
              <a:rPr lang="en-US" sz="1200" dirty="0"/>
              <a:t> </a:t>
            </a:r>
            <a:r>
              <a:rPr lang="en-US" sz="1200" dirty="0" err="1"/>
              <a:t>werden</a:t>
            </a:r>
            <a:r>
              <a:rPr lang="en-US" sz="1200" dirty="0"/>
              <a:t> </a:t>
            </a:r>
            <a:r>
              <a:rPr lang="en-US" sz="1200" dirty="0" err="1"/>
              <a:t>Blöcke</a:t>
            </a:r>
            <a:r>
              <a:rPr lang="en-US" sz="1200" dirty="0"/>
              <a:t> Digital ?</a:t>
            </a:r>
          </a:p>
          <a:p>
            <a:endParaRPr lang="en-US" sz="1200" dirty="0"/>
          </a:p>
          <a:p>
            <a:r>
              <a:rPr lang="en-US" sz="1200" dirty="0"/>
              <a:t>Unser </a:t>
            </a:r>
            <a:r>
              <a:rPr lang="en-US" sz="1200" dirty="0" err="1"/>
              <a:t>Brot</a:t>
            </a:r>
            <a:r>
              <a:rPr lang="en-US" sz="1200" dirty="0"/>
              <a:t> und Butter Stein:</a:t>
            </a:r>
          </a:p>
          <a:p>
            <a:endParaRPr lang="en-US" sz="1200" dirty="0"/>
          </a:p>
          <a:p>
            <a:r>
              <a:rPr lang="en-US" sz="1200" dirty="0"/>
              <a:t>YTONG PP2 035 36,5cm, Analog,</a:t>
            </a:r>
            <a:r>
              <a:rPr lang="en-US" sz="1200" baseline="0" dirty="0"/>
              <a:t> </a:t>
            </a:r>
            <a:r>
              <a:rPr lang="en-US" sz="1200" baseline="0" dirty="0" err="1"/>
              <a:t>nicht</a:t>
            </a:r>
            <a:r>
              <a:rPr lang="en-US" sz="1200" dirty="0"/>
              <a:t> Digital</a:t>
            </a:r>
          </a:p>
          <a:p>
            <a:endParaRPr lang="en-US" sz="1200" dirty="0"/>
          </a:p>
          <a:p>
            <a:r>
              <a:rPr lang="en-US" sz="1200" dirty="0"/>
              <a:t>//////////////////// </a:t>
            </a:r>
            <a:r>
              <a:rPr lang="en-US" sz="1200" dirty="0" err="1"/>
              <a:t>Als</a:t>
            </a:r>
            <a:r>
              <a:rPr lang="en-US" sz="1200" dirty="0"/>
              <a:t> BIM-</a:t>
            </a:r>
            <a:r>
              <a:rPr lang="en-US" sz="1200" dirty="0" err="1"/>
              <a:t>Objekt</a:t>
            </a:r>
            <a:r>
              <a:rPr lang="en-US" sz="1200" dirty="0"/>
              <a:t> </a:t>
            </a:r>
            <a:r>
              <a:rPr lang="en-US" sz="1200" dirty="0" err="1"/>
              <a:t>beleuchten</a:t>
            </a:r>
            <a:r>
              <a:rPr lang="en-US" sz="1200" dirty="0"/>
              <a:t>.</a:t>
            </a:r>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3</a:t>
            </a:fld>
            <a:endParaRPr lang="de-DE"/>
          </a:p>
        </p:txBody>
      </p:sp>
    </p:spTree>
    <p:extLst>
      <p:ext uri="{BB962C8B-B14F-4D97-AF65-F5344CB8AC3E}">
        <p14:creationId xmlns:p14="http://schemas.microsoft.com/office/powerpoint/2010/main" xmlns="" val="86154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4</a:t>
            </a:fld>
            <a:endParaRPr lang="de-DE"/>
          </a:p>
        </p:txBody>
      </p:sp>
    </p:spTree>
    <p:extLst>
      <p:ext uri="{BB962C8B-B14F-4D97-AF65-F5344CB8AC3E}">
        <p14:creationId xmlns:p14="http://schemas.microsoft.com/office/powerpoint/2010/main" xmlns="" val="349862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Wie</a:t>
            </a:r>
            <a:r>
              <a:rPr lang="en-US" dirty="0"/>
              <a:t> </a:t>
            </a:r>
            <a:r>
              <a:rPr lang="en-US" dirty="0" err="1"/>
              <a:t>sah</a:t>
            </a:r>
            <a:r>
              <a:rPr lang="en-US" dirty="0"/>
              <a:t> </a:t>
            </a:r>
            <a:r>
              <a:rPr lang="en-US" dirty="0" err="1"/>
              <a:t>unser</a:t>
            </a:r>
            <a:r>
              <a:rPr lang="en-US" dirty="0"/>
              <a:t> </a:t>
            </a:r>
            <a:r>
              <a:rPr lang="en-US" dirty="0" err="1"/>
              <a:t>Geschäft</a:t>
            </a:r>
            <a:r>
              <a:rPr lang="en-US" baseline="0" dirty="0"/>
              <a:t> </a:t>
            </a:r>
            <a:r>
              <a:rPr lang="en-US" baseline="0" dirty="0" err="1"/>
              <a:t>aus</a:t>
            </a:r>
            <a:r>
              <a:rPr lang="en-US" baseline="0" dirty="0"/>
              <a:t> ?</a:t>
            </a:r>
            <a:endParaRPr lang="en-US" dirty="0"/>
          </a:p>
          <a:p>
            <a:endParaRPr lang="en-US" dirty="0"/>
          </a:p>
          <a:p>
            <a:r>
              <a:rPr lang="en-US" dirty="0" err="1"/>
              <a:t>Haupteinstieg</a:t>
            </a:r>
            <a:r>
              <a:rPr lang="en-US" dirty="0"/>
              <a:t> – </a:t>
            </a:r>
            <a:r>
              <a:rPr lang="en-US" dirty="0" err="1"/>
              <a:t>Ausschreibung</a:t>
            </a:r>
            <a:r>
              <a:rPr lang="en-US" dirty="0"/>
              <a:t> LPH 6/7</a:t>
            </a:r>
          </a:p>
          <a:p>
            <a:endParaRPr lang="en-US" dirty="0"/>
          </a:p>
          <a:p>
            <a:r>
              <a:rPr lang="en-US" dirty="0" err="1"/>
              <a:t>Produktberatung</a:t>
            </a:r>
            <a:endParaRPr lang="en-US" dirty="0"/>
          </a:p>
          <a:p>
            <a:endParaRPr lang="en-US" dirty="0"/>
          </a:p>
          <a:p>
            <a:r>
              <a:rPr lang="en-US" dirty="0"/>
              <a:t>/////////// </a:t>
            </a:r>
            <a:r>
              <a:rPr lang="en-US" dirty="0" err="1"/>
              <a:t>Wie</a:t>
            </a:r>
            <a:r>
              <a:rPr lang="en-US" baseline="0" dirty="0"/>
              <a:t> </a:t>
            </a:r>
            <a:r>
              <a:rPr lang="en-US" baseline="0" dirty="0" err="1"/>
              <a:t>gelingt</a:t>
            </a:r>
            <a:r>
              <a:rPr lang="en-US" baseline="0" dirty="0"/>
              <a:t> </a:t>
            </a:r>
            <a:r>
              <a:rPr lang="en-US" baseline="0" dirty="0" err="1"/>
              <a:t>uns</a:t>
            </a:r>
            <a:r>
              <a:rPr lang="en-US" baseline="0" dirty="0"/>
              <a:t> der </a:t>
            </a:r>
            <a:r>
              <a:rPr lang="en-US" baseline="0" dirty="0" err="1"/>
              <a:t>Einstieg</a:t>
            </a:r>
            <a:r>
              <a:rPr lang="en-US" baseline="0" dirty="0"/>
              <a:t> in </a:t>
            </a:r>
            <a:r>
              <a:rPr lang="en-US" baseline="0" dirty="0" err="1"/>
              <a:t>frühere</a:t>
            </a:r>
            <a:r>
              <a:rPr lang="en-US" baseline="0" dirty="0"/>
              <a:t> LPH ?</a:t>
            </a:r>
            <a:endParaRPr lang="en-US" dirty="0"/>
          </a:p>
          <a:p>
            <a:endParaRPr lang="de-DE"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5</a:t>
            </a:fld>
            <a:endParaRPr lang="de-DE"/>
          </a:p>
        </p:txBody>
      </p:sp>
    </p:spTree>
    <p:extLst>
      <p:ext uri="{BB962C8B-B14F-4D97-AF65-F5344CB8AC3E}">
        <p14:creationId xmlns:p14="http://schemas.microsoft.com/office/powerpoint/2010/main" xmlns="" val="561717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lgn="l" hangingPunct="1">
              <a:buFont typeface="Arial" pitchFamily="34" charset="0"/>
              <a:buNone/>
              <a:defRPr/>
            </a:pPr>
            <a:r>
              <a:rPr lang="de-DE" sz="1200" dirty="0">
                <a:solidFill>
                  <a:schemeClr val="bg1"/>
                </a:solidFill>
              </a:rPr>
              <a:t>Vom Baustoffhersteller</a:t>
            </a:r>
            <a:r>
              <a:rPr lang="de-DE" sz="1200" baseline="0" dirty="0">
                <a:solidFill>
                  <a:schemeClr val="bg1"/>
                </a:solidFill>
              </a:rPr>
              <a:t> </a:t>
            </a:r>
            <a:r>
              <a:rPr lang="de-DE" sz="1200" dirty="0">
                <a:solidFill>
                  <a:schemeClr val="bg1"/>
                </a:solidFill>
              </a:rPr>
              <a:t>zum Lösungsanbieter</a:t>
            </a:r>
          </a:p>
          <a:p>
            <a:pPr lvl="0" algn="l" hangingPunct="1">
              <a:buFont typeface="Arial" pitchFamily="34" charset="0"/>
              <a:buNone/>
              <a:defRPr/>
            </a:pPr>
            <a:r>
              <a:rPr lang="de-DE" sz="1200" dirty="0">
                <a:solidFill>
                  <a:schemeClr val="bg1"/>
                </a:solidFill>
              </a:rPr>
              <a:t>Veränderung von Produktportfolio auf große Elemente</a:t>
            </a:r>
          </a:p>
          <a:p>
            <a:pPr lvl="0" algn="l" hangingPunct="1">
              <a:buFont typeface="Arial" pitchFamily="34" charset="0"/>
              <a:buNone/>
              <a:defRPr/>
            </a:pPr>
            <a:endParaRPr lang="de-DE" sz="1200" dirty="0">
              <a:solidFill>
                <a:schemeClr val="bg1"/>
              </a:solidFill>
            </a:endParaRPr>
          </a:p>
          <a:p>
            <a:pPr lvl="0" algn="l" hangingPunct="1">
              <a:buFont typeface="Arial" pitchFamily="34" charset="0"/>
              <a:buNone/>
              <a:defRPr/>
            </a:pPr>
            <a:r>
              <a:rPr lang="de-DE" sz="1200" dirty="0">
                <a:solidFill>
                  <a:schemeClr val="bg1"/>
                </a:solidFill>
              </a:rPr>
              <a:t>Lösungen in alle Phasen der</a:t>
            </a:r>
            <a:r>
              <a:rPr lang="de-DE" sz="1200" baseline="0" dirty="0">
                <a:solidFill>
                  <a:schemeClr val="bg1"/>
                </a:solidFill>
              </a:rPr>
              <a:t> </a:t>
            </a:r>
            <a:r>
              <a:rPr lang="de-DE" sz="1200" dirty="0">
                <a:solidFill>
                  <a:schemeClr val="bg1"/>
                </a:solidFill>
              </a:rPr>
              <a:t>Wertschöpfungskette</a:t>
            </a:r>
          </a:p>
          <a:p>
            <a:pPr lvl="0" algn="l" hangingPunct="1">
              <a:buFont typeface="Arial" pitchFamily="34" charset="0"/>
              <a:buNone/>
              <a:defRPr/>
            </a:pPr>
            <a:endParaRPr lang="de-DE" sz="1200" dirty="0">
              <a:solidFill>
                <a:schemeClr val="bg1"/>
              </a:solidFill>
            </a:endParaRPr>
          </a:p>
          <a:p>
            <a:pPr lvl="0" algn="l" hangingPunct="1">
              <a:buFont typeface="Arial" pitchFamily="34" charset="0"/>
              <a:buNone/>
              <a:defRPr/>
            </a:pPr>
            <a:r>
              <a:rPr lang="de-DE" sz="1200" dirty="0">
                <a:solidFill>
                  <a:schemeClr val="bg1"/>
                </a:solidFill>
              </a:rPr>
              <a:t>Einstieg in die Planungsberatung im Modell </a:t>
            </a:r>
          </a:p>
          <a:p>
            <a:r>
              <a:rPr lang="de-DE" sz="1200" dirty="0">
                <a:solidFill>
                  <a:schemeClr val="bg1"/>
                </a:solidFill>
                <a:latin typeface="DINPro Light" charset="0"/>
                <a:ea typeface="DINPro Light" charset="0"/>
                <a:cs typeface="DINPro Light" charset="0"/>
              </a:rPr>
              <a:t>(Materialauswahl, Statik, Bauphysik, Akustik, Alternativ Lösungen) </a:t>
            </a:r>
            <a:endParaRPr lang="en-US" dirty="0"/>
          </a:p>
          <a:p>
            <a:endParaRPr lang="de-DE"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6</a:t>
            </a:fld>
            <a:endParaRPr lang="de-DE"/>
          </a:p>
        </p:txBody>
      </p:sp>
    </p:spTree>
    <p:extLst>
      <p:ext uri="{BB962C8B-B14F-4D97-AF65-F5344CB8AC3E}">
        <p14:creationId xmlns:p14="http://schemas.microsoft.com/office/powerpoint/2010/main" xmlns="" val="300931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err="1"/>
              <a:t>Vom</a:t>
            </a:r>
            <a:r>
              <a:rPr lang="en-US" sz="1200" dirty="0"/>
              <a:t> Marketing ins </a:t>
            </a:r>
            <a:r>
              <a:rPr lang="en-US" sz="1200" dirty="0" err="1"/>
              <a:t>eingemachte</a:t>
            </a:r>
            <a:r>
              <a:rPr lang="en-US" sz="1200" dirty="0"/>
              <a:t> !</a:t>
            </a:r>
          </a:p>
          <a:p>
            <a:endParaRPr lang="en-US" sz="1200" dirty="0"/>
          </a:p>
          <a:p>
            <a:r>
              <a:rPr lang="en-US" sz="1200" dirty="0" err="1"/>
              <a:t>Wie</a:t>
            </a:r>
            <a:r>
              <a:rPr lang="en-US" sz="1200" dirty="0"/>
              <a:t> </a:t>
            </a:r>
            <a:r>
              <a:rPr lang="en-US" sz="1200" dirty="0" err="1"/>
              <a:t>werden</a:t>
            </a:r>
            <a:r>
              <a:rPr lang="en-US" sz="1200" dirty="0"/>
              <a:t> </a:t>
            </a:r>
            <a:r>
              <a:rPr lang="en-US" sz="1200" dirty="0" err="1"/>
              <a:t>Blöcke</a:t>
            </a:r>
            <a:r>
              <a:rPr lang="en-US" sz="1200" dirty="0"/>
              <a:t> Digital ?</a:t>
            </a:r>
          </a:p>
          <a:p>
            <a:endParaRPr lang="en-US" sz="1200" dirty="0"/>
          </a:p>
          <a:p>
            <a:r>
              <a:rPr lang="en-US" sz="1200" dirty="0"/>
              <a:t>Unser </a:t>
            </a:r>
            <a:r>
              <a:rPr lang="en-US" sz="1200" dirty="0" err="1"/>
              <a:t>Brot</a:t>
            </a:r>
            <a:r>
              <a:rPr lang="en-US" sz="1200" dirty="0"/>
              <a:t> und Butter Stein:</a:t>
            </a:r>
          </a:p>
          <a:p>
            <a:endParaRPr lang="en-US" sz="1200" dirty="0"/>
          </a:p>
          <a:p>
            <a:r>
              <a:rPr lang="en-US" sz="1200" dirty="0"/>
              <a:t>YTONG PP2 035 36,5cm, Analog,</a:t>
            </a:r>
            <a:r>
              <a:rPr lang="en-US" sz="1200" baseline="0" dirty="0"/>
              <a:t> </a:t>
            </a:r>
            <a:r>
              <a:rPr lang="en-US" sz="1200" baseline="0" dirty="0" err="1"/>
              <a:t>nicht</a:t>
            </a:r>
            <a:r>
              <a:rPr lang="en-US" sz="1200" dirty="0"/>
              <a:t> Digital</a:t>
            </a:r>
          </a:p>
          <a:p>
            <a:endParaRPr lang="en-US" sz="1200" dirty="0"/>
          </a:p>
          <a:p>
            <a:r>
              <a:rPr lang="en-US" sz="1200" dirty="0"/>
              <a:t>//////////////////// </a:t>
            </a:r>
            <a:r>
              <a:rPr lang="en-US" sz="1200" dirty="0" err="1"/>
              <a:t>Als</a:t>
            </a:r>
            <a:r>
              <a:rPr lang="en-US" sz="1200" dirty="0"/>
              <a:t> BIM-</a:t>
            </a:r>
            <a:r>
              <a:rPr lang="en-US" sz="1200" dirty="0" err="1"/>
              <a:t>Objekt</a:t>
            </a:r>
            <a:r>
              <a:rPr lang="en-US" sz="1200" dirty="0"/>
              <a:t> </a:t>
            </a:r>
            <a:r>
              <a:rPr lang="en-US" sz="1200" dirty="0" err="1"/>
              <a:t>beleuchten</a:t>
            </a:r>
            <a:r>
              <a:rPr lang="en-US" sz="1200" dirty="0"/>
              <a:t>.</a:t>
            </a:r>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7</a:t>
            </a:fld>
            <a:endParaRPr lang="de-DE"/>
          </a:p>
        </p:txBody>
      </p:sp>
    </p:spTree>
    <p:extLst>
      <p:ext uri="{BB962C8B-B14F-4D97-AF65-F5344CB8AC3E}">
        <p14:creationId xmlns:p14="http://schemas.microsoft.com/office/powerpoint/2010/main" xmlns="" val="2611033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solidFill>
                  <a:schemeClr val="bg1"/>
                </a:solidFill>
              </a:rPr>
              <a:t>Gemeinsame Datenbasis (CDE) IFC + BIM Objekte </a:t>
            </a:r>
          </a:p>
          <a:p>
            <a:r>
              <a:rPr lang="de-DE" sz="1000" dirty="0">
                <a:solidFill>
                  <a:schemeClr val="bg1"/>
                </a:solidFill>
              </a:rPr>
              <a:t>(OPEN BIM) Software</a:t>
            </a:r>
          </a:p>
          <a:p>
            <a:endParaRPr lang="de-DE" sz="10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r>
              <a:rPr lang="de-DE" sz="1800" dirty="0">
                <a:solidFill>
                  <a:schemeClr val="bg1"/>
                </a:solidFill>
              </a:rPr>
              <a:t>BIM Modell Check LOD 300 – ILH, BEP, AIA</a:t>
            </a:r>
          </a:p>
          <a:p>
            <a:pPr marL="0" marR="0" lvl="4" indent="0" algn="l" defTabSz="201168" eaLnBrk="1" fontAlgn="auto" latinLnBrk="0" hangingPunct="1">
              <a:lnSpc>
                <a:spcPct val="117999"/>
              </a:lnSpc>
              <a:spcBef>
                <a:spcPts val="0"/>
              </a:spcBef>
              <a:spcAft>
                <a:spcPts val="0"/>
              </a:spcAft>
              <a:buClrTx/>
              <a:buSzTx/>
              <a:buFontTx/>
              <a:buNone/>
              <a:tabLst/>
              <a:defRPr/>
            </a:pPr>
            <a:endParaRPr lang="de-DE" sz="18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r>
              <a:rPr lang="de-DE" sz="1800" baseline="0" dirty="0">
                <a:solidFill>
                  <a:schemeClr val="bg1"/>
                </a:solidFill>
              </a:rPr>
              <a:t>Informationslieferungshandbuch </a:t>
            </a:r>
            <a:endParaRPr lang="de-DE" sz="18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endParaRPr lang="de-DE" sz="18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r>
              <a:rPr lang="de-DE" sz="1800" dirty="0">
                <a:solidFill>
                  <a:schemeClr val="bg1"/>
                </a:solidFill>
              </a:rPr>
              <a:t>Beratung: Materialauswahl, Statik, Bauphysik, alternativ Lösungen</a:t>
            </a:r>
          </a:p>
          <a:p>
            <a:pPr marL="0" marR="0" lvl="4" indent="0" algn="l" defTabSz="201168" eaLnBrk="1" fontAlgn="auto" latinLnBrk="0" hangingPunct="1">
              <a:lnSpc>
                <a:spcPct val="117999"/>
              </a:lnSpc>
              <a:spcBef>
                <a:spcPts val="0"/>
              </a:spcBef>
              <a:spcAft>
                <a:spcPts val="0"/>
              </a:spcAft>
              <a:buClrTx/>
              <a:buSzTx/>
              <a:buFontTx/>
              <a:buNone/>
              <a:tabLst/>
              <a:defRPr/>
            </a:pPr>
            <a:endParaRPr lang="de-DE" sz="18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r>
              <a:rPr lang="de-DE" sz="1800" dirty="0">
                <a:solidFill>
                  <a:schemeClr val="bg1"/>
                </a:solidFill>
              </a:rPr>
              <a:t>Benutze Software. </a:t>
            </a:r>
            <a:r>
              <a:rPr lang="de-DE" sz="1800" dirty="0" err="1">
                <a:solidFill>
                  <a:schemeClr val="bg1"/>
                </a:solidFill>
              </a:rPr>
              <a:t>Autocad</a:t>
            </a:r>
            <a:r>
              <a:rPr lang="de-DE" sz="1800" dirty="0">
                <a:solidFill>
                  <a:schemeClr val="bg1"/>
                </a:solidFill>
              </a:rPr>
              <a:t> CAD/BIM-CAM (</a:t>
            </a:r>
            <a:r>
              <a:rPr lang="de-DE" sz="1800" dirty="0" err="1">
                <a:solidFill>
                  <a:schemeClr val="bg1"/>
                </a:solidFill>
              </a:rPr>
              <a:t>Comp</a:t>
            </a:r>
            <a:r>
              <a:rPr lang="de-DE" sz="1800" baseline="0" dirty="0">
                <a:solidFill>
                  <a:schemeClr val="bg1"/>
                </a:solidFill>
              </a:rPr>
              <a:t> </a:t>
            </a:r>
            <a:r>
              <a:rPr lang="de-DE" sz="1800" baseline="0" dirty="0" err="1">
                <a:solidFill>
                  <a:schemeClr val="bg1"/>
                </a:solidFill>
              </a:rPr>
              <a:t>Aided</a:t>
            </a:r>
            <a:r>
              <a:rPr lang="de-DE" sz="1800" baseline="0" dirty="0">
                <a:solidFill>
                  <a:schemeClr val="bg1"/>
                </a:solidFill>
              </a:rPr>
              <a:t> </a:t>
            </a:r>
            <a:r>
              <a:rPr lang="de-DE" sz="1800" baseline="0" dirty="0" err="1">
                <a:solidFill>
                  <a:schemeClr val="bg1"/>
                </a:solidFill>
              </a:rPr>
              <a:t>Maufact</a:t>
            </a:r>
            <a:r>
              <a:rPr lang="de-DE" sz="1800" baseline="0" dirty="0">
                <a:solidFill>
                  <a:schemeClr val="bg1"/>
                </a:solidFill>
              </a:rPr>
              <a:t>.)</a:t>
            </a:r>
            <a:endParaRPr lang="de-DE" sz="18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endParaRPr lang="de-DE" sz="180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r>
              <a:rPr lang="de-DE" sz="1800" dirty="0">
                <a:solidFill>
                  <a:schemeClr val="bg1"/>
                </a:solidFill>
              </a:rPr>
              <a:t>Fachverband: Products</a:t>
            </a:r>
            <a:r>
              <a:rPr lang="de-DE" sz="1800" baseline="0" dirty="0">
                <a:solidFill>
                  <a:schemeClr val="bg1"/>
                </a:solidFill>
              </a:rPr>
              <a:t> </a:t>
            </a:r>
            <a:r>
              <a:rPr lang="de-DE" sz="1800" baseline="0" dirty="0" err="1">
                <a:solidFill>
                  <a:schemeClr val="bg1"/>
                </a:solidFill>
              </a:rPr>
              <a:t>for</a:t>
            </a:r>
            <a:r>
              <a:rPr lang="de-DE" sz="1800" baseline="0" dirty="0">
                <a:solidFill>
                  <a:schemeClr val="bg1"/>
                </a:solidFill>
              </a:rPr>
              <a:t> BIM</a:t>
            </a:r>
          </a:p>
          <a:p>
            <a:pPr marL="0" marR="0" lvl="4" indent="0" algn="l" defTabSz="201168" eaLnBrk="1" fontAlgn="auto" latinLnBrk="0" hangingPunct="1">
              <a:lnSpc>
                <a:spcPct val="117999"/>
              </a:lnSpc>
              <a:spcBef>
                <a:spcPts val="0"/>
              </a:spcBef>
              <a:spcAft>
                <a:spcPts val="0"/>
              </a:spcAft>
              <a:buClrTx/>
              <a:buSzTx/>
              <a:buFontTx/>
              <a:buNone/>
              <a:tabLst/>
              <a:defRPr/>
            </a:pPr>
            <a:endParaRPr lang="de-DE" sz="1800" baseline="0" dirty="0">
              <a:solidFill>
                <a:schemeClr val="bg1"/>
              </a:solidFill>
            </a:endParaRPr>
          </a:p>
          <a:p>
            <a:pPr marL="0" marR="0" lvl="4" indent="0" algn="l" defTabSz="201168" eaLnBrk="1" fontAlgn="auto" latinLnBrk="0" hangingPunct="1">
              <a:lnSpc>
                <a:spcPct val="117999"/>
              </a:lnSpc>
              <a:spcBef>
                <a:spcPts val="0"/>
              </a:spcBef>
              <a:spcAft>
                <a:spcPts val="0"/>
              </a:spcAft>
              <a:buClrTx/>
              <a:buSzTx/>
              <a:buFontTx/>
              <a:buNone/>
              <a:tabLst/>
              <a:defRPr/>
            </a:pPr>
            <a:r>
              <a:rPr lang="de-DE" sz="1800" baseline="0" dirty="0">
                <a:solidFill>
                  <a:schemeClr val="bg1"/>
                </a:solidFill>
              </a:rPr>
              <a:t>/////////////////////// Modellcheck im Detail</a:t>
            </a:r>
            <a:endParaRPr lang="de-DE" sz="1800" dirty="0">
              <a:solidFill>
                <a:schemeClr val="bg1"/>
              </a:solidFill>
            </a:endParaRPr>
          </a:p>
          <a:p>
            <a:endParaRPr lang="de-DE" sz="1000" dirty="0">
              <a:solidFill>
                <a:schemeClr val="bg1"/>
              </a:solidFill>
            </a:endParaRPr>
          </a:p>
          <a:p>
            <a:endParaRPr lang="en-US" dirty="0"/>
          </a:p>
          <a:p>
            <a:endParaRPr lang="de-DE" dirty="0"/>
          </a:p>
          <a:p>
            <a:endParaRPr lang="de-DE"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8</a:t>
            </a:fld>
            <a:endParaRPr lang="de-DE"/>
          </a:p>
        </p:txBody>
      </p:sp>
    </p:spTree>
    <p:extLst>
      <p:ext uri="{BB962C8B-B14F-4D97-AF65-F5344CB8AC3E}">
        <p14:creationId xmlns:p14="http://schemas.microsoft.com/office/powerpoint/2010/main" xmlns="" val="83098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lgn="l" hangingPunct="1">
              <a:buFont typeface="+mj-lt"/>
              <a:buAutoNum type="arabicPeriod"/>
              <a:defRPr/>
            </a:pPr>
            <a:r>
              <a:rPr lang="de-DE" sz="1200" b="0" dirty="0">
                <a:solidFill>
                  <a:schemeClr val="bg1"/>
                </a:solidFill>
              </a:rPr>
              <a:t>Überlagerung von Bauteilen – Modellierung (</a:t>
            </a:r>
            <a:r>
              <a:rPr lang="de-DE" sz="1200" b="0" dirty="0" err="1">
                <a:solidFill>
                  <a:schemeClr val="bg1"/>
                </a:solidFill>
              </a:rPr>
              <a:t>Solibri</a:t>
            </a:r>
            <a:r>
              <a:rPr lang="de-DE" sz="1200" b="0" baseline="0" dirty="0">
                <a:solidFill>
                  <a:schemeClr val="bg1"/>
                </a:solidFill>
              </a:rPr>
              <a:t> </a:t>
            </a:r>
            <a:r>
              <a:rPr lang="de-DE" sz="1200" b="0" baseline="0" dirty="0" err="1">
                <a:solidFill>
                  <a:schemeClr val="bg1"/>
                </a:solidFill>
              </a:rPr>
              <a:t>Rulest</a:t>
            </a:r>
            <a:r>
              <a:rPr lang="de-DE" sz="1200" b="0" baseline="0" dirty="0">
                <a:solidFill>
                  <a:schemeClr val="bg1"/>
                </a:solidFill>
              </a:rPr>
              <a:t>)</a:t>
            </a:r>
            <a:endParaRPr lang="de-DE" sz="1200" b="0" dirty="0">
              <a:solidFill>
                <a:schemeClr val="bg1"/>
              </a:solidFill>
            </a:endParaRPr>
          </a:p>
          <a:p>
            <a:pPr marL="342900" indent="-342900" algn="l" hangingPunct="1">
              <a:buFont typeface="+mj-lt"/>
              <a:buAutoNum type="arabicPeriod"/>
              <a:defRPr/>
            </a:pPr>
            <a:r>
              <a:rPr lang="de-DE" sz="1200" b="0" dirty="0">
                <a:solidFill>
                  <a:schemeClr val="bg1"/>
                </a:solidFill>
              </a:rPr>
              <a:t>Mehrschichtige Bauteile – Modellierung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de-DE" sz="1200" b="0" dirty="0">
                <a:solidFill>
                  <a:schemeClr val="bg1"/>
                </a:solidFill>
              </a:rPr>
              <a:t>Treppenhausanschluss an MW – Trittschallübertragung</a:t>
            </a:r>
            <a:r>
              <a:rPr lang="de-DE" sz="1200" b="0" baseline="0" dirty="0">
                <a:solidFill>
                  <a:schemeClr val="bg1"/>
                </a:solidFill>
              </a:rPr>
              <a:t> + Fensterprofil</a:t>
            </a:r>
            <a:endParaRPr lang="de-DE" sz="1200" b="0" dirty="0">
              <a:solidFill>
                <a:schemeClr val="bg1"/>
              </a:solidFill>
            </a:endParaRPr>
          </a:p>
          <a:p>
            <a:pPr marL="342900" marR="0" lvl="0" indent="-342900" algn="l" defTabSz="201168" eaLnBrk="1" fontAlgn="auto" latinLnBrk="0" hangingPunct="1">
              <a:lnSpc>
                <a:spcPct val="117999"/>
              </a:lnSpc>
              <a:spcBef>
                <a:spcPts val="0"/>
              </a:spcBef>
              <a:spcAft>
                <a:spcPts val="0"/>
              </a:spcAft>
              <a:buClrTx/>
              <a:buSzTx/>
              <a:buFont typeface="+mj-lt"/>
              <a:buAutoNum type="arabicPeriod"/>
              <a:tabLst/>
              <a:defRPr/>
            </a:pPr>
            <a:r>
              <a:rPr lang="de-DE" sz="1200" b="0" dirty="0">
                <a:solidFill>
                  <a:schemeClr val="bg1"/>
                </a:solidFill>
              </a:rPr>
              <a:t>Fenstereinbindung MW - technisch</a:t>
            </a:r>
          </a:p>
          <a:p>
            <a:pPr marL="342900" marR="0" lvl="0" indent="-342900" algn="l" defTabSz="201168" eaLnBrk="1" fontAlgn="auto" latinLnBrk="0" hangingPunct="1">
              <a:lnSpc>
                <a:spcPct val="117999"/>
              </a:lnSpc>
              <a:spcBef>
                <a:spcPts val="0"/>
              </a:spcBef>
              <a:spcAft>
                <a:spcPts val="0"/>
              </a:spcAft>
              <a:buClrTx/>
              <a:buSzTx/>
              <a:buFont typeface="+mj-lt"/>
              <a:buAutoNum type="arabicPeriod"/>
              <a:tabLst/>
              <a:defRPr/>
            </a:pPr>
            <a:r>
              <a:rPr lang="de-DE" sz="1200" b="0" dirty="0">
                <a:solidFill>
                  <a:schemeClr val="bg1"/>
                </a:solidFill>
              </a:rPr>
              <a:t>Wohnungstrennwänden – Bauakustik</a:t>
            </a:r>
          </a:p>
          <a:p>
            <a:pPr marL="342900" marR="0" lvl="0" indent="-342900" algn="l" defTabSz="201168" eaLnBrk="1" fontAlgn="auto" latinLnBrk="0" hangingPunct="1">
              <a:lnSpc>
                <a:spcPct val="117999"/>
              </a:lnSpc>
              <a:spcBef>
                <a:spcPts val="0"/>
              </a:spcBef>
              <a:spcAft>
                <a:spcPts val="0"/>
              </a:spcAft>
              <a:buClrTx/>
              <a:buSzTx/>
              <a:buFont typeface="+mj-lt"/>
              <a:buAutoNum type="arabicPeriod"/>
              <a:tabLst/>
              <a:defRPr/>
            </a:pPr>
            <a:endParaRPr lang="de-DE" sz="1200" b="0" dirty="0">
              <a:solidFill>
                <a:schemeClr val="bg1"/>
              </a:solidFill>
            </a:endParaRPr>
          </a:p>
          <a:p>
            <a:pPr marL="342900" marR="0" lvl="0" indent="-342900" algn="l" defTabSz="201168" eaLnBrk="1" fontAlgn="auto" latinLnBrk="0" hangingPunct="1">
              <a:lnSpc>
                <a:spcPct val="117999"/>
              </a:lnSpc>
              <a:spcBef>
                <a:spcPts val="0"/>
              </a:spcBef>
              <a:spcAft>
                <a:spcPts val="0"/>
              </a:spcAft>
              <a:buClrTx/>
              <a:buSzTx/>
              <a:buFont typeface="+mj-lt"/>
              <a:buAutoNum type="arabicPeriod"/>
              <a:tabLst/>
              <a:defRPr/>
            </a:pPr>
            <a:endParaRPr lang="de-DE" sz="1200" b="0" dirty="0">
              <a:solidFill>
                <a:schemeClr val="bg1"/>
              </a:solidFill>
            </a:endParaRPr>
          </a:p>
          <a:p>
            <a:pPr marL="342900" marR="0" lvl="0" indent="-342900" algn="l" defTabSz="201168" eaLnBrk="1" fontAlgn="auto" latinLnBrk="0" hangingPunct="1">
              <a:lnSpc>
                <a:spcPct val="117999"/>
              </a:lnSpc>
              <a:spcBef>
                <a:spcPts val="0"/>
              </a:spcBef>
              <a:spcAft>
                <a:spcPts val="0"/>
              </a:spcAft>
              <a:buClrTx/>
              <a:buSzTx/>
              <a:buFont typeface="+mj-lt"/>
              <a:buNone/>
              <a:tabLst/>
              <a:defRPr/>
            </a:pPr>
            <a:r>
              <a:rPr lang="de-DE" sz="1200" b="0" dirty="0">
                <a:solidFill>
                  <a:schemeClr val="bg1"/>
                </a:solidFill>
              </a:rPr>
              <a:t>//////////// Schritt in die Detailplanung</a:t>
            </a:r>
          </a:p>
          <a:p>
            <a:pPr marL="342900" lvl="0" indent="-342900" algn="l" hangingPunct="1">
              <a:buFont typeface="+mj-lt"/>
              <a:buNone/>
              <a:defRPr/>
            </a:pPr>
            <a:endParaRPr lang="de-DE" sz="1200" b="0" dirty="0">
              <a:solidFill>
                <a:schemeClr val="bg1"/>
              </a:solidFill>
            </a:endParaRPr>
          </a:p>
          <a:p>
            <a:endParaRPr lang="en-US" dirty="0"/>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Foliennummernplatzhalter 3"/>
          <p:cNvSpPr>
            <a:spLocks noGrp="1"/>
          </p:cNvSpPr>
          <p:nvPr>
            <p:ph type="sldNum" sz="quarter" idx="10"/>
          </p:nvPr>
        </p:nvSpPr>
        <p:spPr/>
        <p:txBody>
          <a:bodyPr/>
          <a:lstStyle/>
          <a:p>
            <a:fld id="{17514143-A5B6-904C-8FCF-9EEFF6E3AD5F}" type="slidenum">
              <a:rPr lang="de-DE" smtClean="0"/>
              <a:pPr/>
              <a:t>9</a:t>
            </a:fld>
            <a:endParaRPr lang="de-DE"/>
          </a:p>
        </p:txBody>
      </p:sp>
    </p:spTree>
    <p:extLst>
      <p:ext uri="{BB962C8B-B14F-4D97-AF65-F5344CB8AC3E}">
        <p14:creationId xmlns:p14="http://schemas.microsoft.com/office/powerpoint/2010/main" xmlns="" val="225915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4875"/>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8FB1EA5-1E20-2142-B705-6D8F87036C7D}" type="datetime1">
              <a:rPr lang="de-DE" smtClean="0"/>
              <a:pPr/>
              <a:t>11.01.2019</a:t>
            </a:fld>
            <a:endParaRPr lang="de-DE"/>
          </a:p>
        </p:txBody>
      </p:sp>
      <p:sp>
        <p:nvSpPr>
          <p:cNvPr id="5" name="Footer Placeholder 4"/>
          <p:cNvSpPr>
            <a:spLocks noGrp="1"/>
          </p:cNvSpPr>
          <p:nvPr>
            <p:ph type="ftr" sz="quarter" idx="11"/>
          </p:nvPr>
        </p:nvSpPr>
        <p:spPr/>
        <p:txBody>
          <a:bodyPr/>
          <a:lstStyle/>
          <a:p>
            <a:r>
              <a:rPr lang="de-DE"/>
              <a:t>1</a:t>
            </a:r>
          </a:p>
        </p:txBody>
      </p:sp>
      <p:sp>
        <p:nvSpPr>
          <p:cNvPr id="6" name="Slide Number Placeholder 5"/>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369133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E029175-77BD-9B4D-BE88-839C962B5D00}" type="datetime1">
              <a:rPr lang="de-DE" smtClean="0"/>
              <a:pPr/>
              <a:t>11.01.2019</a:t>
            </a:fld>
            <a:endParaRPr lang="de-DE"/>
          </a:p>
        </p:txBody>
      </p:sp>
      <p:sp>
        <p:nvSpPr>
          <p:cNvPr id="5" name="Footer Placeholder 4"/>
          <p:cNvSpPr>
            <a:spLocks noGrp="1"/>
          </p:cNvSpPr>
          <p:nvPr>
            <p:ph type="ftr" sz="quarter" idx="11"/>
          </p:nvPr>
        </p:nvSpPr>
        <p:spPr/>
        <p:txBody>
          <a:bodyPr/>
          <a:lstStyle/>
          <a:p>
            <a:r>
              <a:rPr lang="de-DE"/>
              <a:t>1</a:t>
            </a:r>
          </a:p>
        </p:txBody>
      </p:sp>
      <p:sp>
        <p:nvSpPr>
          <p:cNvPr id="6" name="Slide Number Placeholder 5"/>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91454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9BB6BB6-EE2A-364D-802B-90A5CE7F6CAE}" type="datetime1">
              <a:rPr lang="de-DE" smtClean="0"/>
              <a:pPr/>
              <a:t>11.01.2019</a:t>
            </a:fld>
            <a:endParaRPr lang="de-DE"/>
          </a:p>
        </p:txBody>
      </p:sp>
      <p:sp>
        <p:nvSpPr>
          <p:cNvPr id="5" name="Footer Placeholder 4"/>
          <p:cNvSpPr>
            <a:spLocks noGrp="1"/>
          </p:cNvSpPr>
          <p:nvPr>
            <p:ph type="ftr" sz="quarter" idx="11"/>
          </p:nvPr>
        </p:nvSpPr>
        <p:spPr/>
        <p:txBody>
          <a:bodyPr/>
          <a:lstStyle/>
          <a:p>
            <a:r>
              <a:rPr lang="de-DE"/>
              <a:t>1</a:t>
            </a:r>
          </a:p>
        </p:txBody>
      </p:sp>
      <p:sp>
        <p:nvSpPr>
          <p:cNvPr id="6" name="Slide Number Placeholder 5"/>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60841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0" name="Foliennummernplatzhalter 4"/>
          <p:cNvSpPr>
            <a:spLocks noGrp="1"/>
          </p:cNvSpPr>
          <p:nvPr>
            <p:ph type="sldNum" sz="quarter" idx="12"/>
          </p:nvPr>
        </p:nvSpPr>
        <p:spPr>
          <a:xfrm>
            <a:off x="723569" y="6305048"/>
            <a:ext cx="397564" cy="365125"/>
          </a:xfrm>
        </p:spPr>
        <p:txBody>
          <a:bodyPr/>
          <a:lstStyle>
            <a:lvl1pPr algn="l">
              <a:defRPr sz="800" b="0" i="0">
                <a:solidFill>
                  <a:srgbClr val="215EA4"/>
                </a:solidFill>
                <a:latin typeface="DINPro Light" charset="0"/>
                <a:ea typeface="DINPro Light" charset="0"/>
                <a:cs typeface="DINPro Light" charset="0"/>
              </a:defRPr>
            </a:lvl1pPr>
          </a:lstStyle>
          <a:p>
            <a:fld id="{A081CD56-4C5E-8142-891E-4DEEC8D4FBA7}" type="slidenum">
              <a:rPr lang="de-DE" smtClean="0"/>
              <a:pPr/>
              <a:t>‹Nr.›</a:t>
            </a:fld>
            <a:endParaRPr lang="de-DE" dirty="0"/>
          </a:p>
        </p:txBody>
      </p:sp>
      <p:pic>
        <p:nvPicPr>
          <p:cNvPr id="4" name="Bild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595975" y="6388697"/>
            <a:ext cx="845865" cy="290692"/>
          </a:xfrm>
          <a:prstGeom prst="rect">
            <a:avLst/>
          </a:prstGeom>
        </p:spPr>
      </p:pic>
    </p:spTree>
    <p:extLst>
      <p:ext uri="{BB962C8B-B14F-4D97-AF65-F5344CB8AC3E}">
        <p14:creationId xmlns:p14="http://schemas.microsoft.com/office/powerpoint/2010/main" xmlns="" val="75689853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2160" userDrawn="1">
          <p15:clr>
            <a:srgbClr val="FBAE40"/>
          </p15:clr>
        </p15:guide>
        <p15:guide id="2" pos="5910" userDrawn="1">
          <p15:clr>
            <a:srgbClr val="FBAE40"/>
          </p15:clr>
        </p15:guide>
        <p15:guide id="3" pos="330" userDrawn="1">
          <p15:clr>
            <a:srgbClr val="FBAE40"/>
          </p15:clr>
        </p15:guide>
        <p15:guide id="4" orient="horz" pos="4110" userDrawn="1">
          <p15:clr>
            <a:srgbClr val="FBAE40"/>
          </p15:clr>
        </p15:guide>
        <p15:guide id="5" orient="horz" pos="323" userDrawn="1">
          <p15:clr>
            <a:srgbClr val="FBAE40"/>
          </p15:clr>
        </p15:guide>
        <p15:guide id="6" pos="3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4E1997FE-DD34-8148-92DD-0E38A171B00F}" type="datetime1">
              <a:rPr lang="de-DE" smtClean="0"/>
              <a:pPr/>
              <a:t>11.01.2019</a:t>
            </a:fld>
            <a:endParaRPr lang="de-DE"/>
          </a:p>
        </p:txBody>
      </p:sp>
      <p:sp>
        <p:nvSpPr>
          <p:cNvPr id="4" name="Fußzeilenplatzhalter 3"/>
          <p:cNvSpPr>
            <a:spLocks noGrp="1"/>
          </p:cNvSpPr>
          <p:nvPr>
            <p:ph type="ftr" sz="quarter" idx="11"/>
          </p:nvPr>
        </p:nvSpPr>
        <p:spPr/>
        <p:txBody>
          <a:bodyPr/>
          <a:lstStyle/>
          <a:p>
            <a:r>
              <a:rPr lang="de-DE"/>
              <a:t>1</a:t>
            </a:r>
          </a:p>
        </p:txBody>
      </p:sp>
      <p:sp>
        <p:nvSpPr>
          <p:cNvPr id="5" name="Foliennummernplatzhalter 4"/>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74924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E4F59FF-496A-A541-99C3-4A124DF238C3}" type="datetime1">
              <a:rPr lang="de-DE" smtClean="0"/>
              <a:pPr/>
              <a:t>11.01.2019</a:t>
            </a:fld>
            <a:endParaRPr lang="de-DE"/>
          </a:p>
        </p:txBody>
      </p:sp>
      <p:sp>
        <p:nvSpPr>
          <p:cNvPr id="5" name="Footer Placeholder 4"/>
          <p:cNvSpPr>
            <a:spLocks noGrp="1"/>
          </p:cNvSpPr>
          <p:nvPr>
            <p:ph type="ftr" sz="quarter" idx="11"/>
          </p:nvPr>
        </p:nvSpPr>
        <p:spPr/>
        <p:txBody>
          <a:bodyPr/>
          <a:lstStyle/>
          <a:p>
            <a:r>
              <a:rPr lang="de-DE"/>
              <a:t>1</a:t>
            </a:r>
          </a:p>
        </p:txBody>
      </p:sp>
      <p:sp>
        <p:nvSpPr>
          <p:cNvPr id="6" name="Slide Number Placeholder 5"/>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12589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4875"/>
            </a:lvl1pPr>
          </a:lstStyle>
          <a:p>
            <a:r>
              <a:rPr lang="de-DE"/>
              <a:t>Mastertitelformat bearbeiten</a:t>
            </a:r>
            <a:endParaRPr lang="en-US" dirty="0"/>
          </a:p>
        </p:txBody>
      </p:sp>
      <p:sp>
        <p:nvSpPr>
          <p:cNvPr id="3" name="Text Placeholder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5216188-0AF8-F44B-9F2E-7602B0834187}" type="datetime1">
              <a:rPr lang="de-DE" smtClean="0"/>
              <a:pPr/>
              <a:t>11.01.2019</a:t>
            </a:fld>
            <a:endParaRPr lang="de-DE"/>
          </a:p>
        </p:txBody>
      </p:sp>
      <p:sp>
        <p:nvSpPr>
          <p:cNvPr id="5" name="Footer Placeholder 4"/>
          <p:cNvSpPr>
            <a:spLocks noGrp="1"/>
          </p:cNvSpPr>
          <p:nvPr>
            <p:ph type="ftr" sz="quarter" idx="11"/>
          </p:nvPr>
        </p:nvSpPr>
        <p:spPr/>
        <p:txBody>
          <a:bodyPr/>
          <a:lstStyle/>
          <a:p>
            <a:r>
              <a:rPr lang="de-DE"/>
              <a:t>1</a:t>
            </a:r>
          </a:p>
        </p:txBody>
      </p:sp>
      <p:sp>
        <p:nvSpPr>
          <p:cNvPr id="6" name="Slide Number Placeholder 5"/>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05996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037873E-EAA8-BA4D-A525-B0A7E2ECB0A1}" type="datetime1">
              <a:rPr lang="de-DE" smtClean="0"/>
              <a:pPr/>
              <a:t>11.01.2019</a:t>
            </a:fld>
            <a:endParaRPr lang="de-DE"/>
          </a:p>
        </p:txBody>
      </p:sp>
      <p:sp>
        <p:nvSpPr>
          <p:cNvPr id="6" name="Footer Placeholder 5"/>
          <p:cNvSpPr>
            <a:spLocks noGrp="1"/>
          </p:cNvSpPr>
          <p:nvPr>
            <p:ph type="ftr" sz="quarter" idx="11"/>
          </p:nvPr>
        </p:nvSpPr>
        <p:spPr/>
        <p:txBody>
          <a:bodyPr/>
          <a:lstStyle/>
          <a:p>
            <a:r>
              <a:rPr lang="de-DE"/>
              <a:t>1</a:t>
            </a:r>
          </a:p>
        </p:txBody>
      </p:sp>
      <p:sp>
        <p:nvSpPr>
          <p:cNvPr id="7" name="Slide Number Placeholder 6"/>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208901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4" name="Content Placeholder 3"/>
          <p:cNvSpPr>
            <a:spLocks noGrp="1"/>
          </p:cNvSpPr>
          <p:nvPr>
            <p:ph sz="half" idx="2"/>
          </p:nvPr>
        </p:nvSpPr>
        <p:spPr>
          <a:xfrm>
            <a:off x="682328"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B1AC8DE-2A4C-9D4E-B6C1-A4D714E547AD}" type="datetime1">
              <a:rPr lang="de-DE" smtClean="0"/>
              <a:pPr/>
              <a:t>11.01.2019</a:t>
            </a:fld>
            <a:endParaRPr lang="de-DE"/>
          </a:p>
        </p:txBody>
      </p:sp>
      <p:sp>
        <p:nvSpPr>
          <p:cNvPr id="8" name="Footer Placeholder 7"/>
          <p:cNvSpPr>
            <a:spLocks noGrp="1"/>
          </p:cNvSpPr>
          <p:nvPr>
            <p:ph type="ftr" sz="quarter" idx="11"/>
          </p:nvPr>
        </p:nvSpPr>
        <p:spPr/>
        <p:txBody>
          <a:bodyPr/>
          <a:lstStyle/>
          <a:p>
            <a:r>
              <a:rPr lang="de-DE"/>
              <a:t>1</a:t>
            </a:r>
          </a:p>
        </p:txBody>
      </p:sp>
      <p:sp>
        <p:nvSpPr>
          <p:cNvPr id="9" name="Slide Number Placeholder 8"/>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62817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F2F5F8EF-EA96-5D4E-99D6-67A9439E139A}" type="datetime1">
              <a:rPr lang="de-DE" smtClean="0"/>
              <a:pPr/>
              <a:t>11.01.2019</a:t>
            </a:fld>
            <a:endParaRPr lang="de-DE"/>
          </a:p>
        </p:txBody>
      </p:sp>
      <p:sp>
        <p:nvSpPr>
          <p:cNvPr id="4" name="Footer Placeholder 3"/>
          <p:cNvSpPr>
            <a:spLocks noGrp="1"/>
          </p:cNvSpPr>
          <p:nvPr>
            <p:ph type="ftr" sz="quarter" idx="11"/>
          </p:nvPr>
        </p:nvSpPr>
        <p:spPr/>
        <p:txBody>
          <a:bodyPr/>
          <a:lstStyle/>
          <a:p>
            <a:r>
              <a:rPr lang="de-DE"/>
              <a:t>1</a:t>
            </a:r>
          </a:p>
        </p:txBody>
      </p:sp>
      <p:sp>
        <p:nvSpPr>
          <p:cNvPr id="5" name="Slide Number Placeholder 4"/>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656478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68B70-997D-2046-B70A-BF498C1A26DE}" type="datetime1">
              <a:rPr lang="de-DE" smtClean="0"/>
              <a:pPr/>
              <a:t>11.01.2019</a:t>
            </a:fld>
            <a:endParaRPr lang="de-DE"/>
          </a:p>
        </p:txBody>
      </p:sp>
      <p:sp>
        <p:nvSpPr>
          <p:cNvPr id="3" name="Footer Placeholder 2"/>
          <p:cNvSpPr>
            <a:spLocks noGrp="1"/>
          </p:cNvSpPr>
          <p:nvPr>
            <p:ph type="ftr" sz="quarter" idx="11"/>
          </p:nvPr>
        </p:nvSpPr>
        <p:spPr/>
        <p:txBody>
          <a:bodyPr/>
          <a:lstStyle/>
          <a:p>
            <a:r>
              <a:rPr lang="de-DE"/>
              <a:t>1</a:t>
            </a:r>
          </a:p>
        </p:txBody>
      </p:sp>
      <p:sp>
        <p:nvSpPr>
          <p:cNvPr id="4" name="Slide Number Placeholder 3"/>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13117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de-DE"/>
              <a:t>Mastertitelformat bearbeiten</a:t>
            </a:r>
            <a:endParaRPr lang="en-US" dirty="0"/>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e Placeholder 4"/>
          <p:cNvSpPr>
            <a:spLocks noGrp="1"/>
          </p:cNvSpPr>
          <p:nvPr>
            <p:ph type="dt" sz="half" idx="10"/>
          </p:nvPr>
        </p:nvSpPr>
        <p:spPr/>
        <p:txBody>
          <a:bodyPr/>
          <a:lstStyle/>
          <a:p>
            <a:fld id="{6FEA3D1F-F58E-9E43-94D6-50375CD05517}" type="datetime1">
              <a:rPr lang="de-DE" smtClean="0"/>
              <a:pPr/>
              <a:t>11.01.2019</a:t>
            </a:fld>
            <a:endParaRPr lang="de-DE"/>
          </a:p>
        </p:txBody>
      </p:sp>
      <p:sp>
        <p:nvSpPr>
          <p:cNvPr id="6" name="Footer Placeholder 5"/>
          <p:cNvSpPr>
            <a:spLocks noGrp="1"/>
          </p:cNvSpPr>
          <p:nvPr>
            <p:ph type="ftr" sz="quarter" idx="11"/>
          </p:nvPr>
        </p:nvSpPr>
        <p:spPr/>
        <p:txBody>
          <a:bodyPr/>
          <a:lstStyle/>
          <a:p>
            <a:r>
              <a:rPr lang="de-DE"/>
              <a:t>1</a:t>
            </a:r>
          </a:p>
        </p:txBody>
      </p:sp>
      <p:sp>
        <p:nvSpPr>
          <p:cNvPr id="7" name="Slide Number Placeholder 6"/>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1653377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6"/>
            <a:ext cx="5014913" cy="4873625"/>
          </a:xfrm>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de-DE"/>
              <a:t>Bild auf Platzhalter ziehen oder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e Placeholder 4"/>
          <p:cNvSpPr>
            <a:spLocks noGrp="1"/>
          </p:cNvSpPr>
          <p:nvPr>
            <p:ph type="dt" sz="half" idx="10"/>
          </p:nvPr>
        </p:nvSpPr>
        <p:spPr/>
        <p:txBody>
          <a:bodyPr/>
          <a:lstStyle/>
          <a:p>
            <a:fld id="{3973B193-3997-8646-93F2-F639C9FB4A44}" type="datetime1">
              <a:rPr lang="de-DE" smtClean="0"/>
              <a:pPr/>
              <a:t>11.01.2019</a:t>
            </a:fld>
            <a:endParaRPr lang="de-DE"/>
          </a:p>
        </p:txBody>
      </p:sp>
      <p:sp>
        <p:nvSpPr>
          <p:cNvPr id="6" name="Footer Placeholder 5"/>
          <p:cNvSpPr>
            <a:spLocks noGrp="1"/>
          </p:cNvSpPr>
          <p:nvPr>
            <p:ph type="ftr" sz="quarter" idx="11"/>
          </p:nvPr>
        </p:nvSpPr>
        <p:spPr/>
        <p:txBody>
          <a:bodyPr/>
          <a:lstStyle/>
          <a:p>
            <a:r>
              <a:rPr lang="de-DE"/>
              <a:t>1</a:t>
            </a:r>
          </a:p>
        </p:txBody>
      </p:sp>
      <p:sp>
        <p:nvSpPr>
          <p:cNvPr id="7" name="Slide Number Placeholder 6"/>
          <p:cNvSpPr>
            <a:spLocks noGrp="1"/>
          </p:cNvSpPr>
          <p:nvPr>
            <p:ph type="sldNum" sz="quarter" idx="12"/>
          </p:nvPr>
        </p:nvSpPr>
        <p:spPr/>
        <p:txBody>
          <a:body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85948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5513456-925D-A14D-B2F5-15B21879CF1F}" type="datetime1">
              <a:rPr lang="de-DE" smtClean="0"/>
              <a:pPr/>
              <a:t>11.01.2019</a:t>
            </a:fld>
            <a:endParaRPr lang="de-DE"/>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lang="de-DE"/>
              <a:t>1</a:t>
            </a:r>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A081CD56-4C5E-8142-891E-4DEEC8D4FBA7}" type="slidenum">
              <a:rPr lang="de-DE" smtClean="0"/>
              <a:pPr/>
              <a:t>‹Nr.›</a:t>
            </a:fld>
            <a:endParaRPr lang="de-DE"/>
          </a:p>
        </p:txBody>
      </p:sp>
    </p:spTree>
    <p:extLst>
      <p:ext uri="{BB962C8B-B14F-4D97-AF65-F5344CB8AC3E}">
        <p14:creationId xmlns:p14="http://schemas.microsoft.com/office/powerpoint/2010/main" xmlns="" val="63572305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72" r:id="rId13"/>
  </p:sldLayoutIdLst>
  <p:hf hdr="0" dt="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3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40.jpeg"/><Relationship Id="rId4" Type="http://schemas.openxmlformats.org/officeDocument/2006/relationships/image" Target="../media/image15.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43.jpeg"/><Relationship Id="rId4" Type="http://schemas.openxmlformats.org/officeDocument/2006/relationships/image" Target="../media/image15.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43.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7.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emf"/><Relationship Id="rId11" Type="http://schemas.openxmlformats.org/officeDocument/2006/relationships/image" Target="../media/image11.pn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52.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54.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8.emf"/><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xmlns="" id="{5355DFE3-E423-084D-8469-9C42C637A24B}"/>
              </a:ext>
            </a:extLst>
          </p:cNvPr>
          <p:cNvPicPr>
            <a:picLocks noChangeAspect="1"/>
          </p:cNvPicPr>
          <p:nvPr/>
        </p:nvPicPr>
        <p:blipFill rotWithShape="1">
          <a:blip r:embed="rId3"/>
          <a:srcRect l="4818" r="2223" b="982"/>
          <a:stretch/>
        </p:blipFill>
        <p:spPr>
          <a:xfrm>
            <a:off x="-9965" y="-46000"/>
            <a:ext cx="9915965" cy="6904000"/>
          </a:xfrm>
          <a:prstGeom prst="rect">
            <a:avLst/>
          </a:prstGeom>
        </p:spPr>
      </p:pic>
      <p:sp>
        <p:nvSpPr>
          <p:cNvPr id="16" name="Rechtwinkliges Dreieck 15">
            <a:extLst>
              <a:ext uri="{FF2B5EF4-FFF2-40B4-BE49-F238E27FC236}">
                <a16:creationId xmlns:a16="http://schemas.microsoft.com/office/drawing/2014/main" xmlns="" id="{A244D517-E5EB-C348-A5F7-0BB4E52AB3BA}"/>
              </a:ext>
            </a:extLst>
          </p:cNvPr>
          <p:cNvSpPr/>
          <p:nvPr/>
        </p:nvSpPr>
        <p:spPr>
          <a:xfrm flipH="1">
            <a:off x="6686550" y="5040508"/>
            <a:ext cx="3219606" cy="18859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17" name="Bild 10">
            <a:extLst>
              <a:ext uri="{FF2B5EF4-FFF2-40B4-BE49-F238E27FC236}">
                <a16:creationId xmlns:a16="http://schemas.microsoft.com/office/drawing/2014/main" xmlns="" id="{B2631C4E-A385-6746-863D-D1B8228FE87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92432" y="6370689"/>
            <a:ext cx="845865" cy="290692"/>
          </a:xfrm>
          <a:prstGeom prst="rect">
            <a:avLst/>
          </a:prstGeom>
        </p:spPr>
      </p:pic>
    </p:spTree>
    <p:extLst>
      <p:ext uri="{BB962C8B-B14F-4D97-AF65-F5344CB8AC3E}">
        <p14:creationId xmlns:p14="http://schemas.microsoft.com/office/powerpoint/2010/main" xmlns="" val="1679895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xmlns="" id="{16AECCA4-E71B-8E48-847E-3D6482F7A663}"/>
              </a:ext>
            </a:extLst>
          </p:cNvPr>
          <p:cNvPicPr>
            <a:picLocks noChangeAspect="1"/>
          </p:cNvPicPr>
          <p:nvPr/>
        </p:nvPicPr>
        <p:blipFill>
          <a:blip r:embed="rId3"/>
          <a:stretch>
            <a:fillRect/>
          </a:stretch>
        </p:blipFill>
        <p:spPr>
          <a:xfrm rot="15416625">
            <a:off x="500529" y="1215377"/>
            <a:ext cx="4470400" cy="4470400"/>
          </a:xfrm>
          <a:prstGeom prst="rect">
            <a:avLst/>
          </a:prstGeom>
        </p:spPr>
      </p:pic>
      <p:pic>
        <p:nvPicPr>
          <p:cNvPr id="24" name="Grafik 23">
            <a:extLst>
              <a:ext uri="{FF2B5EF4-FFF2-40B4-BE49-F238E27FC236}">
                <a16:creationId xmlns:a16="http://schemas.microsoft.com/office/drawing/2014/main" xmlns="" id="{8BD86539-32E1-0545-B595-1AAD1F8F6554}"/>
              </a:ext>
            </a:extLst>
          </p:cNvPr>
          <p:cNvPicPr>
            <a:picLocks noChangeAspect="1"/>
          </p:cNvPicPr>
          <p:nvPr/>
        </p:nvPicPr>
        <p:blipFill>
          <a:blip r:embed="rId4"/>
          <a:stretch>
            <a:fillRect/>
          </a:stretch>
        </p:blipFill>
        <p:spPr>
          <a:xfrm rot="15410936">
            <a:off x="500400" y="1216800"/>
            <a:ext cx="4470400" cy="4470400"/>
          </a:xfrm>
          <a:prstGeom prst="rect">
            <a:avLst/>
          </a:prstGeom>
        </p:spPr>
      </p:pic>
      <p:pic>
        <p:nvPicPr>
          <p:cNvPr id="25" name="Grafik 24">
            <a:extLst>
              <a:ext uri="{FF2B5EF4-FFF2-40B4-BE49-F238E27FC236}">
                <a16:creationId xmlns:a16="http://schemas.microsoft.com/office/drawing/2014/main" xmlns="" id="{EE93EC50-9623-534B-B8F3-7FA2075CC040}"/>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264" t="26006" r="26505" b="26101"/>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Detailplanung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10</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2" name="Rechteck 41"/>
          <p:cNvSpPr/>
          <p:nvPr/>
        </p:nvSpPr>
        <p:spPr>
          <a:xfrm rot="16200000">
            <a:off x="6231820" y="1166177"/>
            <a:ext cx="3134402"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xmlns="" id="{78CD7398-44C6-A24E-9939-32AACFD4B302}"/>
              </a:ext>
            </a:extLst>
          </p:cNvPr>
          <p:cNvGrpSpPr/>
          <p:nvPr/>
        </p:nvGrpSpPr>
        <p:grpSpPr>
          <a:xfrm>
            <a:off x="6160875" y="4543108"/>
            <a:ext cx="3276291" cy="1446878"/>
            <a:chOff x="6160875" y="4543108"/>
            <a:chExt cx="3276291" cy="1446878"/>
          </a:xfrm>
        </p:grpSpPr>
        <p:sp>
          <p:nvSpPr>
            <p:cNvPr id="30" name="Rechteck 29">
              <a:extLst>
                <a:ext uri="{FF2B5EF4-FFF2-40B4-BE49-F238E27FC236}">
                  <a16:creationId xmlns:a16="http://schemas.microsoft.com/office/drawing/2014/main" xmlns="" id="{299901B6-04D5-1F4F-BA28-F68FA24742BB}"/>
                </a:ext>
              </a:extLst>
            </p:cNvPr>
            <p:cNvSpPr/>
            <p:nvPr/>
          </p:nvSpPr>
          <p:spPr>
            <a:xfrm rot="16200000">
              <a:off x="7075582" y="3628401"/>
              <a:ext cx="1446878"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3" name="Picture 2">
              <a:extLst>
                <a:ext uri="{FF2B5EF4-FFF2-40B4-BE49-F238E27FC236}">
                  <a16:creationId xmlns:a16="http://schemas.microsoft.com/office/drawing/2014/main" xmlns="" id="{FE94C1F8-A924-464B-A944-65450450A977}"/>
                </a:ext>
              </a:extLst>
            </p:cNvPr>
            <p:cNvPicPr>
              <a:picLocks noChangeArrowheads="1"/>
            </p:cNvPicPr>
            <p:nvPr/>
          </p:nvPicPr>
          <p:blipFill rotWithShape="1">
            <a:blip r:embed="rId7" cstate="print"/>
            <a:srcRect l="31283" t="25641" r="33998" b="50534"/>
            <a:stretch/>
          </p:blipFill>
          <p:spPr bwMode="auto">
            <a:xfrm>
              <a:off x="6320610" y="4720364"/>
              <a:ext cx="2944800" cy="1113561"/>
            </a:xfrm>
            <a:prstGeom prst="rect">
              <a:avLst/>
            </a:prstGeom>
            <a:noFill/>
            <a:ln w="9525">
              <a:noFill/>
              <a:miter lim="800000"/>
              <a:headEnd/>
              <a:tailEnd/>
            </a:ln>
            <a:effectLst/>
          </p:spPr>
        </p:pic>
      </p:grpSp>
      <p:sp>
        <p:nvSpPr>
          <p:cNvPr id="26" name="Rechteck 25">
            <a:extLst>
              <a:ext uri="{FF2B5EF4-FFF2-40B4-BE49-F238E27FC236}">
                <a16:creationId xmlns:a16="http://schemas.microsoft.com/office/drawing/2014/main" xmlns="" id="{7DE64C7E-E0FB-334B-9E3F-F2F6D51CBA97}"/>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27" name="Grafik 26">
            <a:extLst>
              <a:ext uri="{FF2B5EF4-FFF2-40B4-BE49-F238E27FC236}">
                <a16:creationId xmlns:a16="http://schemas.microsoft.com/office/drawing/2014/main" xmlns="" id="{996FAE70-6CFF-E44E-8769-8DB90AA8A225}"/>
              </a:ext>
            </a:extLst>
          </p:cNvPr>
          <p:cNvPicPr>
            <a:picLocks noChangeAspect="1"/>
          </p:cNvPicPr>
          <p:nvPr/>
        </p:nvPicPr>
        <p:blipFill rotWithShape="1">
          <a:blip r:embed="rId8"/>
          <a:srcRect l="25024" t="20937" r="3130" b="-20937"/>
          <a:stretch/>
        </p:blipFill>
        <p:spPr>
          <a:xfrm rot="17061925" flipH="1">
            <a:off x="-128418" y="-16484"/>
            <a:ext cx="837647" cy="806833"/>
          </a:xfrm>
          <a:prstGeom prst="rect">
            <a:avLst/>
          </a:prstGeom>
        </p:spPr>
      </p:pic>
      <p:sp>
        <p:nvSpPr>
          <p:cNvPr id="31" name="Rechteck 30">
            <a:extLst>
              <a:ext uri="{FF2B5EF4-FFF2-40B4-BE49-F238E27FC236}">
                <a16:creationId xmlns:a16="http://schemas.microsoft.com/office/drawing/2014/main" xmlns="" id="{BC30C1E9-7B05-0C47-B593-C940D5AB7750}"/>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Detailplanung</a:t>
            </a:r>
          </a:p>
        </p:txBody>
      </p:sp>
      <p:sp>
        <p:nvSpPr>
          <p:cNvPr id="32" name="Rechteck 31">
            <a:extLst>
              <a:ext uri="{FF2B5EF4-FFF2-40B4-BE49-F238E27FC236}">
                <a16:creationId xmlns:a16="http://schemas.microsoft.com/office/drawing/2014/main" xmlns="" id="{656938BF-BCBF-7846-94A3-F4BEA22DC3B9}"/>
              </a:ext>
            </a:extLst>
          </p:cNvPr>
          <p:cNvSpPr/>
          <p:nvPr/>
        </p:nvSpPr>
        <p:spPr>
          <a:xfrm>
            <a:off x="6263841" y="1731239"/>
            <a:ext cx="2868894" cy="3093154"/>
          </a:xfrm>
          <a:prstGeom prst="rect">
            <a:avLst/>
          </a:prstGeom>
        </p:spPr>
        <p:txBody>
          <a:bodyPr wrap="square">
            <a:spAutoFit/>
          </a:bodyPr>
          <a:lstStyle/>
          <a:p>
            <a:pPr marL="285750" indent="-285750">
              <a:lnSpc>
                <a:spcPct val="100000"/>
              </a:lnSpc>
              <a:buFont typeface="Wingdings" pitchFamily="2" charset="2"/>
              <a:buChar char="§"/>
            </a:pPr>
            <a:r>
              <a:rPr lang="de-DE" sz="1300" b="1" dirty="0">
                <a:solidFill>
                  <a:schemeClr val="bg1"/>
                </a:solidFill>
                <a:latin typeface="DINPro Light" charset="0"/>
                <a:ea typeface="DINPro Light" charset="0"/>
                <a:cs typeface="DINPro Light" charset="0"/>
              </a:rPr>
              <a:t>Koordination mit anderen Gewerken</a:t>
            </a:r>
          </a:p>
          <a:p>
            <a:pPr marL="311150" lvl="1"/>
            <a:r>
              <a:rPr lang="de-DE" sz="1300" dirty="0">
                <a:solidFill>
                  <a:schemeClr val="bg1"/>
                </a:solidFill>
                <a:latin typeface="DINPro Light" charset="0"/>
                <a:ea typeface="DINPro Light" charset="0"/>
                <a:cs typeface="DINPro Light" charset="0"/>
              </a:rPr>
              <a:t>Reduktion von Planungsfehlern</a:t>
            </a:r>
          </a:p>
          <a:p>
            <a:pPr marL="285750" indent="-285750">
              <a:lnSpc>
                <a:spcPct val="100000"/>
              </a:lnSpc>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r>
              <a:rPr lang="de-DE" sz="1300" b="1" dirty="0" err="1">
                <a:solidFill>
                  <a:schemeClr val="bg1"/>
                </a:solidFill>
                <a:latin typeface="DINPro Light" charset="0"/>
                <a:ea typeface="DINPro Light" charset="0"/>
                <a:cs typeface="DINPro Light" charset="0"/>
              </a:rPr>
              <a:t>Elementierung</a:t>
            </a:r>
            <a:endParaRPr lang="de-DE" sz="1300" b="1" dirty="0">
              <a:solidFill>
                <a:schemeClr val="bg1"/>
              </a:solidFill>
              <a:latin typeface="DINPro Light" charset="0"/>
              <a:ea typeface="DINPro Light" charset="0"/>
              <a:cs typeface="DINPro Light" charset="0"/>
            </a:endParaRPr>
          </a:p>
          <a:p>
            <a:pPr marL="311150" lvl="1"/>
            <a:r>
              <a:rPr lang="de-DE" sz="1300" dirty="0">
                <a:solidFill>
                  <a:schemeClr val="bg1"/>
                </a:solidFill>
                <a:latin typeface="DINPro Light" charset="0"/>
                <a:ea typeface="DINPro Light" charset="0"/>
                <a:cs typeface="DINPro Light" charset="0"/>
              </a:rPr>
              <a:t>Minimierung von Schnitten</a:t>
            </a:r>
          </a:p>
          <a:p>
            <a:pPr marL="311150" lvl="1"/>
            <a:r>
              <a:rPr lang="de-DE" sz="1300" dirty="0">
                <a:solidFill>
                  <a:schemeClr val="bg1"/>
                </a:solidFill>
                <a:latin typeface="DINPro Light" charset="0"/>
                <a:ea typeface="DINPro Light" charset="0"/>
                <a:cs typeface="DINPro Light" charset="0"/>
              </a:rPr>
              <a:t>Planung von Zusatzelementen</a:t>
            </a:r>
          </a:p>
          <a:p>
            <a:pPr marL="285750" indent="-285750">
              <a:lnSpc>
                <a:spcPct val="100000"/>
              </a:lnSpc>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r>
              <a:rPr lang="de-DE" sz="1300" b="1" dirty="0">
                <a:solidFill>
                  <a:schemeClr val="bg1"/>
                </a:solidFill>
                <a:latin typeface="DINPro Light" charset="0"/>
                <a:ea typeface="DINPro Light" charset="0"/>
                <a:cs typeface="DINPro Light" charset="0"/>
              </a:rPr>
              <a:t>Standarddetails</a:t>
            </a:r>
          </a:p>
          <a:p>
            <a:pPr marL="311150" lvl="1"/>
            <a:r>
              <a:rPr lang="de-DE" sz="1300" dirty="0">
                <a:solidFill>
                  <a:schemeClr val="bg1"/>
                </a:solidFill>
                <a:latin typeface="DINPro Light" charset="0"/>
                <a:ea typeface="DINPro Light" charset="0"/>
                <a:cs typeface="DINPro Light" charset="0"/>
              </a:rPr>
              <a:t>Bereitstellung von Details (CAD)</a:t>
            </a:r>
          </a:p>
          <a:p>
            <a:pPr>
              <a:lnSpc>
                <a:spcPct val="100000"/>
              </a:lnSpc>
            </a:pPr>
            <a:endParaRPr lang="de-DE" sz="1300"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300" b="1" dirty="0">
                <a:solidFill>
                  <a:schemeClr val="bg1"/>
                </a:solidFill>
                <a:latin typeface="DINPro Light" charset="0"/>
                <a:ea typeface="DINPro Light" charset="0"/>
                <a:cs typeface="DINPro Light" charset="0"/>
              </a:rPr>
              <a:t>Statische Vorbemessung</a:t>
            </a:r>
            <a:endParaRPr lang="de-DE" sz="13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endParaRPr lang="de-DE" sz="1300" dirty="0">
              <a:solidFill>
                <a:schemeClr val="bg1"/>
              </a:solidFill>
              <a:latin typeface="DINPro Light" charset="0"/>
              <a:ea typeface="DINPro Light" charset="0"/>
              <a:cs typeface="DINPro Light" charset="0"/>
            </a:endParaRPr>
          </a:p>
        </p:txBody>
      </p:sp>
    </p:spTree>
    <p:extLst>
      <p:ext uri="{BB962C8B-B14F-4D97-AF65-F5344CB8AC3E}">
        <p14:creationId xmlns:p14="http://schemas.microsoft.com/office/powerpoint/2010/main" xmlns="" val="4677789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000"/>
                                        <p:tgtEl>
                                          <p:spTgt spid="23"/>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1+#ppt_w/2"/>
                                          </p:val>
                                        </p:tav>
                                        <p:tav tm="100000">
                                          <p:val>
                                            <p:strVal val="#ppt_x"/>
                                          </p:val>
                                        </p:tav>
                                      </p:tavLst>
                                    </p:anim>
                                    <p:anim calcmode="lin" valueType="num">
                                      <p:cBhvr additive="base">
                                        <p:cTn id="19" dur="500" fill="hold"/>
                                        <p:tgtEl>
                                          <p:spTgt spid="42"/>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2"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11</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24" name="Titel 1">
            <a:extLst>
              <a:ext uri="{FF2B5EF4-FFF2-40B4-BE49-F238E27FC236}">
                <a16:creationId xmlns:a16="http://schemas.microsoft.com/office/drawing/2014/main" xmlns="" id="{916345D6-49D5-F64E-A0D5-488022347748}"/>
              </a:ext>
            </a:extLst>
          </p:cNvPr>
          <p:cNvSpPr txBox="1">
            <a:spLocks/>
          </p:cNvSpPr>
          <p:nvPr/>
        </p:nvSpPr>
        <p:spPr>
          <a:xfrm>
            <a:off x="540000" y="176400"/>
            <a:ext cx="5664693" cy="647744"/>
          </a:xfrm>
          <a:prstGeom prst="rect">
            <a:avLst/>
          </a:prstGeom>
        </p:spPr>
        <p:txBody>
          <a:bodyPr vert="horz" lIns="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Detailplanung</a:t>
            </a:r>
          </a:p>
          <a:p>
            <a:pPr>
              <a:lnSpc>
                <a:spcPct val="100000"/>
              </a:lnSpc>
            </a:pPr>
            <a:r>
              <a:rPr lang="de-DE" sz="2000" b="1" dirty="0">
                <a:solidFill>
                  <a:srgbClr val="A7B4DA"/>
                </a:solidFill>
                <a:latin typeface="DINPro" charset="0"/>
                <a:ea typeface="DINPro" charset="0"/>
                <a:cs typeface="DINPro" charset="0"/>
              </a:rPr>
              <a:t>Erstellen eines Teilmodells Mauerwerk</a:t>
            </a:r>
          </a:p>
        </p:txBody>
      </p:sp>
      <p:pic>
        <p:nvPicPr>
          <p:cNvPr id="16" name="Grafik 15">
            <a:extLst>
              <a:ext uri="{FF2B5EF4-FFF2-40B4-BE49-F238E27FC236}">
                <a16:creationId xmlns:a16="http://schemas.microsoft.com/office/drawing/2014/main" xmlns="" id="{4F4E0E50-7DB3-2140-8995-531F0424EA6A}"/>
              </a:ext>
            </a:extLst>
          </p:cNvPr>
          <p:cNvPicPr>
            <a:picLocks noChangeAspect="1"/>
          </p:cNvPicPr>
          <p:nvPr/>
        </p:nvPicPr>
        <p:blipFill rotWithShape="1">
          <a:blip r:embed="rId3"/>
          <a:srcRect l="25024" t="20937" r="3130" b="-20937"/>
          <a:stretch/>
        </p:blipFill>
        <p:spPr>
          <a:xfrm rot="17061925" flipH="1">
            <a:off x="-128418" y="-16484"/>
            <a:ext cx="837647" cy="806833"/>
          </a:xfrm>
          <a:prstGeom prst="rect">
            <a:avLst/>
          </a:prstGeom>
        </p:spPr>
      </p:pic>
      <p:grpSp>
        <p:nvGrpSpPr>
          <p:cNvPr id="8" name="Gruppieren 7">
            <a:extLst>
              <a:ext uri="{FF2B5EF4-FFF2-40B4-BE49-F238E27FC236}">
                <a16:creationId xmlns:a16="http://schemas.microsoft.com/office/drawing/2014/main" xmlns="" id="{45A08574-B0DB-EF48-B08D-A4756804289B}"/>
              </a:ext>
            </a:extLst>
          </p:cNvPr>
          <p:cNvGrpSpPr/>
          <p:nvPr/>
        </p:nvGrpSpPr>
        <p:grpSpPr>
          <a:xfrm>
            <a:off x="548653" y="1431154"/>
            <a:ext cx="2127271" cy="4037250"/>
            <a:chOff x="548653" y="2107011"/>
            <a:chExt cx="2127271" cy="4037250"/>
          </a:xfrm>
        </p:grpSpPr>
        <p:grpSp>
          <p:nvGrpSpPr>
            <p:cNvPr id="4" name="Gruppieren 3">
              <a:extLst>
                <a:ext uri="{FF2B5EF4-FFF2-40B4-BE49-F238E27FC236}">
                  <a16:creationId xmlns:a16="http://schemas.microsoft.com/office/drawing/2014/main" xmlns="" id="{4948AAF0-1736-8149-A582-0982999CEAC9}"/>
                </a:ext>
              </a:extLst>
            </p:cNvPr>
            <p:cNvGrpSpPr/>
            <p:nvPr/>
          </p:nvGrpSpPr>
          <p:grpSpPr>
            <a:xfrm>
              <a:off x="548653" y="2107011"/>
              <a:ext cx="2127271" cy="4037250"/>
              <a:chOff x="548653" y="2292755"/>
              <a:chExt cx="2127271" cy="4037250"/>
            </a:xfrm>
          </p:grpSpPr>
          <p:sp>
            <p:nvSpPr>
              <p:cNvPr id="41" name="Rechteck 40">
                <a:extLst>
                  <a:ext uri="{FF2B5EF4-FFF2-40B4-BE49-F238E27FC236}">
                    <a16:creationId xmlns:a16="http://schemas.microsoft.com/office/drawing/2014/main" xmlns="" id="{BBECA573-B7C8-5D45-8690-9FAD60E47EF4}"/>
                  </a:ext>
                </a:extLst>
              </p:cNvPr>
              <p:cNvSpPr/>
              <p:nvPr/>
            </p:nvSpPr>
            <p:spPr>
              <a:xfrm rot="10800000">
                <a:off x="548653" y="2292755"/>
                <a:ext cx="2127271" cy="403725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Picture 2">
                <a:extLst>
                  <a:ext uri="{FF2B5EF4-FFF2-40B4-BE49-F238E27FC236}">
                    <a16:creationId xmlns:a16="http://schemas.microsoft.com/office/drawing/2014/main" xmlns="" id="{56DE956F-3E5F-BD41-9BB2-E0609092C51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311" t="10516" r="66919" b="3791"/>
              <a:stretch/>
            </p:blipFill>
            <p:spPr bwMode="auto">
              <a:xfrm>
                <a:off x="660255" y="2390746"/>
                <a:ext cx="1899484" cy="34636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2" name="Titel 1">
              <a:extLst>
                <a:ext uri="{FF2B5EF4-FFF2-40B4-BE49-F238E27FC236}">
                  <a16:creationId xmlns:a16="http://schemas.microsoft.com/office/drawing/2014/main" xmlns="" id="{F3155BC6-20F5-6542-83BB-F07CFDF39900}"/>
                </a:ext>
              </a:extLst>
            </p:cNvPr>
            <p:cNvSpPr txBox="1">
              <a:spLocks/>
            </p:cNvSpPr>
            <p:nvPr/>
          </p:nvSpPr>
          <p:spPr>
            <a:xfrm>
              <a:off x="565317" y="5716475"/>
              <a:ext cx="2045679" cy="3864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e-DE" sz="1800" b="1" dirty="0">
                  <a:solidFill>
                    <a:schemeClr val="bg1"/>
                  </a:solidFill>
                  <a:latin typeface="DINPro" charset="0"/>
                  <a:ea typeface="DINPro" charset="0"/>
                  <a:cs typeface="DINPro" charset="0"/>
                  <a:sym typeface="Helvetica Neue Medium"/>
                </a:rPr>
                <a:t>Architektur</a:t>
              </a:r>
              <a:endParaRPr lang="de-DE" sz="1800" b="1" dirty="0">
                <a:solidFill>
                  <a:schemeClr val="bg1"/>
                </a:solidFill>
                <a:latin typeface="DINPro" charset="0"/>
                <a:ea typeface="DINPro" charset="0"/>
                <a:cs typeface="DINPro" charset="0"/>
              </a:endParaRPr>
            </a:p>
          </p:txBody>
        </p:sp>
      </p:grpSp>
      <p:grpSp>
        <p:nvGrpSpPr>
          <p:cNvPr id="9" name="Gruppieren 8">
            <a:extLst>
              <a:ext uri="{FF2B5EF4-FFF2-40B4-BE49-F238E27FC236}">
                <a16:creationId xmlns:a16="http://schemas.microsoft.com/office/drawing/2014/main" xmlns="" id="{750E0074-FC8B-4C49-9BB3-3E272D255F85}"/>
              </a:ext>
            </a:extLst>
          </p:cNvPr>
          <p:cNvGrpSpPr/>
          <p:nvPr/>
        </p:nvGrpSpPr>
        <p:grpSpPr>
          <a:xfrm>
            <a:off x="2809191" y="1431154"/>
            <a:ext cx="2127271" cy="4037251"/>
            <a:chOff x="2809191" y="2107011"/>
            <a:chExt cx="2127271" cy="4037251"/>
          </a:xfrm>
        </p:grpSpPr>
        <p:grpSp>
          <p:nvGrpSpPr>
            <p:cNvPr id="5" name="Gruppieren 4">
              <a:extLst>
                <a:ext uri="{FF2B5EF4-FFF2-40B4-BE49-F238E27FC236}">
                  <a16:creationId xmlns:a16="http://schemas.microsoft.com/office/drawing/2014/main" xmlns="" id="{92D0CE6A-F52C-D241-BB27-7A668D4D17DF}"/>
                </a:ext>
              </a:extLst>
            </p:cNvPr>
            <p:cNvGrpSpPr/>
            <p:nvPr/>
          </p:nvGrpSpPr>
          <p:grpSpPr>
            <a:xfrm>
              <a:off x="2809191" y="2107011"/>
              <a:ext cx="2127271" cy="4037251"/>
              <a:chOff x="2809191" y="2292755"/>
              <a:chExt cx="2127271" cy="4037251"/>
            </a:xfrm>
          </p:grpSpPr>
          <p:grpSp>
            <p:nvGrpSpPr>
              <p:cNvPr id="28" name="Gruppieren 27">
                <a:extLst>
                  <a:ext uri="{FF2B5EF4-FFF2-40B4-BE49-F238E27FC236}">
                    <a16:creationId xmlns:a16="http://schemas.microsoft.com/office/drawing/2014/main" xmlns="" id="{747C6D37-33AC-E84E-99B0-AE26442627AB}"/>
                  </a:ext>
                </a:extLst>
              </p:cNvPr>
              <p:cNvGrpSpPr/>
              <p:nvPr/>
            </p:nvGrpSpPr>
            <p:grpSpPr>
              <a:xfrm>
                <a:off x="2809191" y="2292755"/>
                <a:ext cx="2127271" cy="4037251"/>
                <a:chOff x="5044915" y="2299346"/>
                <a:chExt cx="2127271" cy="4037251"/>
              </a:xfrm>
            </p:grpSpPr>
            <p:sp>
              <p:nvSpPr>
                <p:cNvPr id="36" name="Rechteck 35">
                  <a:extLst>
                    <a:ext uri="{FF2B5EF4-FFF2-40B4-BE49-F238E27FC236}">
                      <a16:creationId xmlns:a16="http://schemas.microsoft.com/office/drawing/2014/main" xmlns="" id="{F30EEA1E-F9FC-5E45-8964-D32997535CBA}"/>
                    </a:ext>
                  </a:extLst>
                </p:cNvPr>
                <p:cNvSpPr/>
                <p:nvPr/>
              </p:nvSpPr>
              <p:spPr>
                <a:xfrm rot="10800000">
                  <a:off x="5044915" y="2299346"/>
                  <a:ext cx="2127271" cy="403725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Rechteck 38">
                  <a:extLst>
                    <a:ext uri="{FF2B5EF4-FFF2-40B4-BE49-F238E27FC236}">
                      <a16:creationId xmlns:a16="http://schemas.microsoft.com/office/drawing/2014/main" xmlns="" id="{761DFFB7-2739-254C-A240-C4C955B53FA4}"/>
                    </a:ext>
                  </a:extLst>
                </p:cNvPr>
                <p:cNvSpPr/>
                <p:nvPr/>
              </p:nvSpPr>
              <p:spPr>
                <a:xfrm rot="10800000">
                  <a:off x="5155561" y="2394105"/>
                  <a:ext cx="1905981" cy="347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grpSp>
          <p:pic>
            <p:nvPicPr>
              <p:cNvPr id="37" name="Picture 2">
                <a:extLst>
                  <a:ext uri="{FF2B5EF4-FFF2-40B4-BE49-F238E27FC236}">
                    <a16:creationId xmlns:a16="http://schemas.microsoft.com/office/drawing/2014/main" xmlns="" id="{41498DAF-E8F1-2E41-A369-6749EA98822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6793" t="10516" r="31487" b="156"/>
              <a:stretch/>
            </p:blipFill>
            <p:spPr bwMode="auto">
              <a:xfrm>
                <a:off x="2939934" y="2387514"/>
                <a:ext cx="1865786" cy="34402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3" name="Titel 1">
              <a:extLst>
                <a:ext uri="{FF2B5EF4-FFF2-40B4-BE49-F238E27FC236}">
                  <a16:creationId xmlns:a16="http://schemas.microsoft.com/office/drawing/2014/main" xmlns="" id="{730C5085-7C51-2A4B-AC7B-3B6408BFB4DE}"/>
                </a:ext>
              </a:extLst>
            </p:cNvPr>
            <p:cNvSpPr txBox="1">
              <a:spLocks/>
            </p:cNvSpPr>
            <p:nvPr/>
          </p:nvSpPr>
          <p:spPr>
            <a:xfrm>
              <a:off x="2820301" y="5716475"/>
              <a:ext cx="2045679" cy="3864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e-DE" sz="1800" b="1" dirty="0">
                  <a:solidFill>
                    <a:schemeClr val="bg1"/>
                  </a:solidFill>
                  <a:latin typeface="DINPro" charset="0"/>
                  <a:ea typeface="DINPro" charset="0"/>
                  <a:cs typeface="DINPro" charset="0"/>
                  <a:sym typeface="Helvetica Neue Medium"/>
                </a:rPr>
                <a:t>Statik</a:t>
              </a:r>
              <a:endParaRPr lang="de-DE" sz="1800" b="1" dirty="0">
                <a:solidFill>
                  <a:schemeClr val="bg1"/>
                </a:solidFill>
                <a:latin typeface="DINPro" charset="0"/>
                <a:ea typeface="DINPro" charset="0"/>
                <a:cs typeface="DINPro" charset="0"/>
              </a:endParaRPr>
            </a:p>
          </p:txBody>
        </p:sp>
      </p:grpSp>
      <p:grpSp>
        <p:nvGrpSpPr>
          <p:cNvPr id="10" name="Gruppieren 9">
            <a:extLst>
              <a:ext uri="{FF2B5EF4-FFF2-40B4-BE49-F238E27FC236}">
                <a16:creationId xmlns:a16="http://schemas.microsoft.com/office/drawing/2014/main" xmlns="" id="{3DDF3F10-FE7B-424F-AA6E-CA93ED161BE6}"/>
              </a:ext>
            </a:extLst>
          </p:cNvPr>
          <p:cNvGrpSpPr/>
          <p:nvPr/>
        </p:nvGrpSpPr>
        <p:grpSpPr>
          <a:xfrm>
            <a:off x="5069729" y="1431154"/>
            <a:ext cx="2127271" cy="4037253"/>
            <a:chOff x="5069729" y="2107011"/>
            <a:chExt cx="2127271" cy="4037253"/>
          </a:xfrm>
        </p:grpSpPr>
        <p:grpSp>
          <p:nvGrpSpPr>
            <p:cNvPr id="6" name="Gruppieren 5">
              <a:extLst>
                <a:ext uri="{FF2B5EF4-FFF2-40B4-BE49-F238E27FC236}">
                  <a16:creationId xmlns:a16="http://schemas.microsoft.com/office/drawing/2014/main" xmlns="" id="{E0E7CFB8-D01E-3041-93E0-2B45FFEF6389}"/>
                </a:ext>
              </a:extLst>
            </p:cNvPr>
            <p:cNvGrpSpPr/>
            <p:nvPr/>
          </p:nvGrpSpPr>
          <p:grpSpPr>
            <a:xfrm>
              <a:off x="5069729" y="2107011"/>
              <a:ext cx="2127271" cy="4037253"/>
              <a:chOff x="5069729" y="2292755"/>
              <a:chExt cx="2127271" cy="4037253"/>
            </a:xfrm>
          </p:grpSpPr>
          <p:grpSp>
            <p:nvGrpSpPr>
              <p:cNvPr id="3" name="Gruppieren 2">
                <a:extLst>
                  <a:ext uri="{FF2B5EF4-FFF2-40B4-BE49-F238E27FC236}">
                    <a16:creationId xmlns:a16="http://schemas.microsoft.com/office/drawing/2014/main" xmlns="" id="{A59A68E6-CB20-B34B-A2FF-B729D13E577B}"/>
                  </a:ext>
                </a:extLst>
              </p:cNvPr>
              <p:cNvGrpSpPr/>
              <p:nvPr/>
            </p:nvGrpSpPr>
            <p:grpSpPr>
              <a:xfrm>
                <a:off x="5069729" y="2292755"/>
                <a:ext cx="2127271" cy="4037253"/>
                <a:chOff x="5044915" y="2299346"/>
                <a:chExt cx="2127271" cy="4037253"/>
              </a:xfrm>
            </p:grpSpPr>
            <p:sp>
              <p:nvSpPr>
                <p:cNvPr id="25" name="Rechteck 24">
                  <a:extLst>
                    <a:ext uri="{FF2B5EF4-FFF2-40B4-BE49-F238E27FC236}">
                      <a16:creationId xmlns:a16="http://schemas.microsoft.com/office/drawing/2014/main" xmlns="" id="{2C1C36A9-8A00-4F49-8948-411E5CF634A4}"/>
                    </a:ext>
                  </a:extLst>
                </p:cNvPr>
                <p:cNvSpPr/>
                <p:nvPr/>
              </p:nvSpPr>
              <p:spPr>
                <a:xfrm rot="10800000">
                  <a:off x="5044915" y="2299346"/>
                  <a:ext cx="2127271" cy="4037253"/>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xmlns="" id="{614B260B-D831-C848-8A96-28A7F4BA205D}"/>
                    </a:ext>
                  </a:extLst>
                </p:cNvPr>
                <p:cNvSpPr/>
                <p:nvPr/>
              </p:nvSpPr>
              <p:spPr>
                <a:xfrm rot="10800000">
                  <a:off x="5155561" y="2394105"/>
                  <a:ext cx="1905981" cy="347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grpSp>
          <p:pic>
            <p:nvPicPr>
              <p:cNvPr id="38" name="Picture 2">
                <a:extLst>
                  <a:ext uri="{FF2B5EF4-FFF2-40B4-BE49-F238E27FC236}">
                    <a16:creationId xmlns:a16="http://schemas.microsoft.com/office/drawing/2014/main" xmlns="" id="{0DEBBA59-7D53-8D4A-95FA-42D209CB38E8}"/>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8413" t="12521" r="884" b="2232"/>
              <a:stretch/>
            </p:blipFill>
            <p:spPr bwMode="auto">
              <a:xfrm>
                <a:off x="5201833" y="2479547"/>
                <a:ext cx="1841818" cy="33482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4" name="Titel 1">
              <a:extLst>
                <a:ext uri="{FF2B5EF4-FFF2-40B4-BE49-F238E27FC236}">
                  <a16:creationId xmlns:a16="http://schemas.microsoft.com/office/drawing/2014/main" xmlns="" id="{488017F1-A27B-0046-B19E-B8EC357CB583}"/>
                </a:ext>
              </a:extLst>
            </p:cNvPr>
            <p:cNvSpPr txBox="1">
              <a:spLocks/>
            </p:cNvSpPr>
            <p:nvPr/>
          </p:nvSpPr>
          <p:spPr>
            <a:xfrm>
              <a:off x="5075285" y="5716475"/>
              <a:ext cx="2045679" cy="3864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e-DE" sz="1800" b="1" dirty="0">
                  <a:solidFill>
                    <a:schemeClr val="bg1"/>
                  </a:solidFill>
                  <a:latin typeface="DINPro" charset="0"/>
                  <a:ea typeface="DINPro" charset="0"/>
                  <a:cs typeface="DINPro" charset="0"/>
                  <a:sym typeface="Helvetica Neue Medium"/>
                </a:rPr>
                <a:t>TGA</a:t>
              </a:r>
              <a:endParaRPr lang="de-DE" sz="1800" b="1" dirty="0">
                <a:solidFill>
                  <a:schemeClr val="bg1"/>
                </a:solidFill>
                <a:latin typeface="DINPro" charset="0"/>
                <a:ea typeface="DINPro" charset="0"/>
                <a:cs typeface="DINPro" charset="0"/>
              </a:endParaRPr>
            </a:p>
          </p:txBody>
        </p:sp>
      </p:grpSp>
      <p:grpSp>
        <p:nvGrpSpPr>
          <p:cNvPr id="11" name="Gruppieren 10">
            <a:extLst>
              <a:ext uri="{FF2B5EF4-FFF2-40B4-BE49-F238E27FC236}">
                <a16:creationId xmlns:a16="http://schemas.microsoft.com/office/drawing/2014/main" xmlns="" id="{284135F8-F8B4-524A-8255-7BFEE4F2BCE6}"/>
              </a:ext>
            </a:extLst>
          </p:cNvPr>
          <p:cNvGrpSpPr/>
          <p:nvPr/>
        </p:nvGrpSpPr>
        <p:grpSpPr>
          <a:xfrm>
            <a:off x="7330266" y="1431153"/>
            <a:ext cx="2127271" cy="4037253"/>
            <a:chOff x="7330266" y="2107010"/>
            <a:chExt cx="2127271" cy="4037253"/>
          </a:xfrm>
        </p:grpSpPr>
        <p:grpSp>
          <p:nvGrpSpPr>
            <p:cNvPr id="7" name="Gruppieren 6">
              <a:extLst>
                <a:ext uri="{FF2B5EF4-FFF2-40B4-BE49-F238E27FC236}">
                  <a16:creationId xmlns:a16="http://schemas.microsoft.com/office/drawing/2014/main" xmlns="" id="{FFE54909-0A9F-384D-91D8-9EBF04F7324A}"/>
                </a:ext>
              </a:extLst>
            </p:cNvPr>
            <p:cNvGrpSpPr/>
            <p:nvPr/>
          </p:nvGrpSpPr>
          <p:grpSpPr>
            <a:xfrm>
              <a:off x="7330266" y="2107010"/>
              <a:ext cx="2127271" cy="4037253"/>
              <a:chOff x="7330266" y="2292754"/>
              <a:chExt cx="2127271" cy="4037253"/>
            </a:xfrm>
          </p:grpSpPr>
          <p:grpSp>
            <p:nvGrpSpPr>
              <p:cNvPr id="43" name="Gruppieren 42">
                <a:extLst>
                  <a:ext uri="{FF2B5EF4-FFF2-40B4-BE49-F238E27FC236}">
                    <a16:creationId xmlns:a16="http://schemas.microsoft.com/office/drawing/2014/main" xmlns="" id="{B57200FA-8215-C34E-82D6-47E14DBCE0F2}"/>
                  </a:ext>
                </a:extLst>
              </p:cNvPr>
              <p:cNvGrpSpPr/>
              <p:nvPr/>
            </p:nvGrpSpPr>
            <p:grpSpPr>
              <a:xfrm>
                <a:off x="7330266" y="2292754"/>
                <a:ext cx="2127271" cy="4037253"/>
                <a:chOff x="5044914" y="2299345"/>
                <a:chExt cx="2127271" cy="4037253"/>
              </a:xfrm>
            </p:grpSpPr>
            <p:sp>
              <p:nvSpPr>
                <p:cNvPr id="44" name="Rechteck 43">
                  <a:extLst>
                    <a:ext uri="{FF2B5EF4-FFF2-40B4-BE49-F238E27FC236}">
                      <a16:creationId xmlns:a16="http://schemas.microsoft.com/office/drawing/2014/main" xmlns="" id="{C785D712-8A20-D443-9945-1044BA84BEDC}"/>
                    </a:ext>
                  </a:extLst>
                </p:cNvPr>
                <p:cNvSpPr/>
                <p:nvPr/>
              </p:nvSpPr>
              <p:spPr>
                <a:xfrm rot="10800000">
                  <a:off x="5044914" y="2299345"/>
                  <a:ext cx="2127271" cy="4037253"/>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Rechteck 44">
                  <a:extLst>
                    <a:ext uri="{FF2B5EF4-FFF2-40B4-BE49-F238E27FC236}">
                      <a16:creationId xmlns:a16="http://schemas.microsoft.com/office/drawing/2014/main" xmlns="" id="{8FF18142-1779-824F-9CC4-69199EDC81BF}"/>
                    </a:ext>
                  </a:extLst>
                </p:cNvPr>
                <p:cNvSpPr/>
                <p:nvPr/>
              </p:nvSpPr>
              <p:spPr>
                <a:xfrm rot="10800000">
                  <a:off x="5155561" y="2394105"/>
                  <a:ext cx="1905981" cy="347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grpSp>
          <p:pic>
            <p:nvPicPr>
              <p:cNvPr id="30" name="Picture 4" descr="C:\Users\hartogh\AppData\Local\Temp\7\notes0101F6\gebouw 1 south east.jpg">
                <a:extLst>
                  <a:ext uri="{FF2B5EF4-FFF2-40B4-BE49-F238E27FC236}">
                    <a16:creationId xmlns:a16="http://schemas.microsoft.com/office/drawing/2014/main" xmlns="" id="{59E358C2-AE94-064D-B250-7358B342184E}"/>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953" r="18521"/>
              <a:stretch/>
            </p:blipFill>
            <p:spPr bwMode="auto">
              <a:xfrm>
                <a:off x="7462281" y="2774508"/>
                <a:ext cx="1863030" cy="2678642"/>
              </a:xfrm>
              <a:prstGeom prst="rect">
                <a:avLst/>
              </a:prstGeom>
              <a:noFill/>
              <a:ln w="38100">
                <a:noFill/>
              </a:ln>
              <a:extLst>
                <a:ext uri="{909E8E84-426E-40DD-AFC4-6F175D3DCCD1}">
                  <a14:hiddenFill xmlns:a14="http://schemas.microsoft.com/office/drawing/2010/main" xmlns="">
                    <a:solidFill>
                      <a:srgbClr val="FFFFFF"/>
                    </a:solidFill>
                  </a14:hiddenFill>
                </a:ext>
              </a:extLst>
            </p:spPr>
          </p:pic>
        </p:grpSp>
        <p:sp>
          <p:nvSpPr>
            <p:cNvPr id="35" name="Titel 1">
              <a:extLst>
                <a:ext uri="{FF2B5EF4-FFF2-40B4-BE49-F238E27FC236}">
                  <a16:creationId xmlns:a16="http://schemas.microsoft.com/office/drawing/2014/main" xmlns="" id="{6928F09E-2973-2942-97D9-BAB6255B80F7}"/>
                </a:ext>
              </a:extLst>
            </p:cNvPr>
            <p:cNvSpPr txBox="1">
              <a:spLocks/>
            </p:cNvSpPr>
            <p:nvPr/>
          </p:nvSpPr>
          <p:spPr>
            <a:xfrm>
              <a:off x="7330268" y="5716475"/>
              <a:ext cx="2045679" cy="3864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e-DE" sz="1800" b="1" dirty="0">
                  <a:solidFill>
                    <a:schemeClr val="bg1"/>
                  </a:solidFill>
                  <a:latin typeface="DINPro" charset="0"/>
                  <a:ea typeface="DINPro" charset="0"/>
                  <a:cs typeface="DINPro" charset="0"/>
                  <a:sym typeface="Helvetica Neue Medium"/>
                </a:rPr>
                <a:t>Mauerwerk</a:t>
              </a:r>
              <a:endParaRPr lang="de-DE" sz="1800" b="1" dirty="0">
                <a:solidFill>
                  <a:schemeClr val="bg1"/>
                </a:solidFill>
                <a:latin typeface="DINPro" charset="0"/>
                <a:ea typeface="DINPro" charset="0"/>
                <a:cs typeface="DINPro" charset="0"/>
              </a:endParaRPr>
            </a:p>
          </p:txBody>
        </p:sp>
      </p:grpSp>
    </p:spTree>
    <p:extLst>
      <p:ext uri="{BB962C8B-B14F-4D97-AF65-F5344CB8AC3E}">
        <p14:creationId xmlns:p14="http://schemas.microsoft.com/office/powerpoint/2010/main" xmlns="" val="1865501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xmlns="" id="{46084DD6-26B0-5B4A-8288-E6CD664127D8}"/>
              </a:ext>
            </a:extLst>
          </p:cNvPr>
          <p:cNvSpPr/>
          <p:nvPr/>
        </p:nvSpPr>
        <p:spPr>
          <a:xfrm rot="16200000">
            <a:off x="7239871" y="158683"/>
            <a:ext cx="1119033"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0" name="Grafik 39">
            <a:extLst>
              <a:ext uri="{FF2B5EF4-FFF2-40B4-BE49-F238E27FC236}">
                <a16:creationId xmlns:a16="http://schemas.microsoft.com/office/drawing/2014/main" xmlns="" id="{CA937D9C-7D17-864F-8D2C-DF582235DDD0}"/>
              </a:ext>
            </a:extLst>
          </p:cNvPr>
          <p:cNvPicPr>
            <a:picLocks noChangeAspect="1"/>
          </p:cNvPicPr>
          <p:nvPr/>
        </p:nvPicPr>
        <p:blipFill>
          <a:blip r:embed="rId3"/>
          <a:stretch>
            <a:fillRect/>
          </a:stretch>
        </p:blipFill>
        <p:spPr>
          <a:xfrm rot="18473036">
            <a:off x="500529" y="1215377"/>
            <a:ext cx="4470400" cy="4470400"/>
          </a:xfrm>
          <a:prstGeom prst="rect">
            <a:avLst/>
          </a:prstGeom>
        </p:spPr>
      </p:pic>
      <p:pic>
        <p:nvPicPr>
          <p:cNvPr id="25" name="Grafik 24">
            <a:extLst>
              <a:ext uri="{FF2B5EF4-FFF2-40B4-BE49-F238E27FC236}">
                <a16:creationId xmlns:a16="http://schemas.microsoft.com/office/drawing/2014/main" xmlns="" id="{6BFF61D4-834C-E349-A8CC-4BC9F5AD92D4}"/>
              </a:ext>
            </a:extLst>
          </p:cNvPr>
          <p:cNvPicPr>
            <a:picLocks noChangeAspect="1"/>
          </p:cNvPicPr>
          <p:nvPr/>
        </p:nvPicPr>
        <p:blipFill>
          <a:blip r:embed="rId4"/>
          <a:stretch>
            <a:fillRect/>
          </a:stretch>
        </p:blipFill>
        <p:spPr>
          <a:xfrm rot="18483122">
            <a:off x="500400" y="1216800"/>
            <a:ext cx="4470400" cy="4470400"/>
          </a:xfrm>
          <a:prstGeom prst="rect">
            <a:avLst/>
          </a:prstGeom>
        </p:spPr>
      </p:pic>
      <p:pic>
        <p:nvPicPr>
          <p:cNvPr id="43" name="Grafik 42">
            <a:extLst>
              <a:ext uri="{FF2B5EF4-FFF2-40B4-BE49-F238E27FC236}">
                <a16:creationId xmlns:a16="http://schemas.microsoft.com/office/drawing/2014/main" xmlns="" id="{9240439B-BC6F-1F49-9DE9-51ACFAFBB125}"/>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201" t="25992" r="26445" b="25992"/>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Ausschreibung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12</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7" name="Rechteck 6">
            <a:extLst>
              <a:ext uri="{FF2B5EF4-FFF2-40B4-BE49-F238E27FC236}">
                <a16:creationId xmlns:a16="http://schemas.microsoft.com/office/drawing/2014/main" xmlns="" id="{CC1E4343-2523-334C-9F56-52C2FB2F29A6}"/>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Ausschreibungsunterlagen</a:t>
            </a:r>
          </a:p>
        </p:txBody>
      </p:sp>
      <p:sp>
        <p:nvSpPr>
          <p:cNvPr id="9" name="Rechteck 8">
            <a:extLst>
              <a:ext uri="{FF2B5EF4-FFF2-40B4-BE49-F238E27FC236}">
                <a16:creationId xmlns:a16="http://schemas.microsoft.com/office/drawing/2014/main" xmlns="" id="{9C0E01DD-6984-124D-A2A4-D125E1881719}"/>
              </a:ext>
            </a:extLst>
          </p:cNvPr>
          <p:cNvSpPr/>
          <p:nvPr/>
        </p:nvSpPr>
        <p:spPr>
          <a:xfrm>
            <a:off x="6263841" y="1731239"/>
            <a:ext cx="3041216" cy="461665"/>
          </a:xfrm>
          <a:prstGeom prst="rect">
            <a:avLst/>
          </a:prstGeom>
        </p:spPr>
        <p:txBody>
          <a:bodyPr wrap="square">
            <a:spAutoFit/>
          </a:bodyPr>
          <a:lstStyle/>
          <a:p>
            <a:pPr marL="171450" indent="-171450">
              <a:lnSpc>
                <a:spcPct val="100000"/>
              </a:lnSpc>
              <a:buFont typeface="Wingdings" pitchFamily="2" charset="2"/>
              <a:buChar char="§"/>
            </a:pPr>
            <a:r>
              <a:rPr lang="de-DE" sz="1200" dirty="0">
                <a:solidFill>
                  <a:schemeClr val="bg1"/>
                </a:solidFill>
                <a:latin typeface="DINPro Light" charset="0"/>
                <a:ea typeface="DINPro Light" charset="0"/>
                <a:cs typeface="DINPro Light" charset="0"/>
              </a:rPr>
              <a:t>Bereitstellung von Ausschreibungstexten und Vorbemerkungen</a:t>
            </a: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a:extLst>
              <a:ext uri="{FF2B5EF4-FFF2-40B4-BE49-F238E27FC236}">
                <a16:creationId xmlns:a16="http://schemas.microsoft.com/office/drawing/2014/main" xmlns="" id="{01855D8C-5B44-8B48-9006-308A9DEC3A93}"/>
              </a:ext>
            </a:extLst>
          </p:cNvPr>
          <p:cNvGrpSpPr/>
          <p:nvPr/>
        </p:nvGrpSpPr>
        <p:grpSpPr>
          <a:xfrm>
            <a:off x="5989103" y="2481751"/>
            <a:ext cx="3654814" cy="2993516"/>
            <a:chOff x="5526261" y="2941078"/>
            <a:chExt cx="3654814" cy="2993516"/>
          </a:xfrm>
        </p:grpSpPr>
        <p:pic>
          <p:nvPicPr>
            <p:cNvPr id="30" name="Bild 17">
              <a:extLst>
                <a:ext uri="{FF2B5EF4-FFF2-40B4-BE49-F238E27FC236}">
                  <a16:creationId xmlns:a16="http://schemas.microsoft.com/office/drawing/2014/main" xmlns="" id="{2F76923D-049F-514F-A7C4-EC859B9A8A6D}"/>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526261" y="2941078"/>
              <a:ext cx="3654814" cy="2993516"/>
            </a:xfrm>
            <a:prstGeom prst="rect">
              <a:avLst/>
            </a:prstGeom>
          </p:spPr>
        </p:pic>
        <p:pic>
          <p:nvPicPr>
            <p:cNvPr id="31" name="Picture 2">
              <a:extLst>
                <a:ext uri="{FF2B5EF4-FFF2-40B4-BE49-F238E27FC236}">
                  <a16:creationId xmlns:a16="http://schemas.microsoft.com/office/drawing/2014/main" xmlns="" id="{76CB5390-25A0-204C-BF60-055EECC86E57}"/>
                </a:ext>
              </a:extLst>
            </p:cNvPr>
            <p:cNvPicPr>
              <a:picLocks noChangeAspect="1" noChangeArrowheads="1"/>
            </p:cNvPicPr>
            <p:nvPr/>
          </p:nvPicPr>
          <p:blipFill rotWithShape="1">
            <a:blip r:embed="rId8" cstate="print"/>
            <a:srcRect l="775" t="-5" r="704" b="30006"/>
            <a:stretch/>
          </p:blipFill>
          <p:spPr bwMode="auto">
            <a:xfrm>
              <a:off x="5870593" y="3167665"/>
              <a:ext cx="2915974" cy="1632212"/>
            </a:xfrm>
            <a:prstGeom prst="rect">
              <a:avLst/>
            </a:prstGeom>
            <a:noFill/>
            <a:ln w="9525">
              <a:noFill/>
              <a:miter lim="800000"/>
              <a:headEnd/>
              <a:tailEnd/>
            </a:ln>
          </p:spPr>
        </p:pic>
      </p:grpSp>
      <p:sp>
        <p:nvSpPr>
          <p:cNvPr id="44" name="Rechteck 43">
            <a:extLst>
              <a:ext uri="{FF2B5EF4-FFF2-40B4-BE49-F238E27FC236}">
                <a16:creationId xmlns:a16="http://schemas.microsoft.com/office/drawing/2014/main" xmlns="" id="{2D01DC91-CC20-6841-BCCF-197D01A2D0C1}"/>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24" name="Grafik 23">
            <a:extLst>
              <a:ext uri="{FF2B5EF4-FFF2-40B4-BE49-F238E27FC236}">
                <a16:creationId xmlns:a16="http://schemas.microsoft.com/office/drawing/2014/main" xmlns="" id="{839CF73C-A988-A14D-9A28-6971CC56DF78}"/>
              </a:ext>
            </a:extLst>
          </p:cNvPr>
          <p:cNvPicPr>
            <a:picLocks noChangeAspect="1"/>
          </p:cNvPicPr>
          <p:nvPr/>
        </p:nvPicPr>
        <p:blipFill rotWithShape="1">
          <a:blip r:embed="rId9"/>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202192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heel(1)">
                                      <p:cBhvr>
                                        <p:cTn id="10" dur="2000"/>
                                        <p:tgtEl>
                                          <p:spTgt spid="40"/>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heel(1)">
                                      <p:cBhvr>
                                        <p:cTn id="14" dur="1000"/>
                                        <p:tgtEl>
                                          <p:spTgt spid="25"/>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1+#ppt_w/2"/>
                                          </p:val>
                                        </p:tav>
                                        <p:tav tm="100000">
                                          <p:val>
                                            <p:strVal val="#ppt_x"/>
                                          </p:val>
                                        </p:tav>
                                      </p:tavLst>
                                    </p:anim>
                                    <p:anim calcmode="lin" valueType="num">
                                      <p:cBhvr additive="base">
                                        <p:cTn id="19" dur="500" fill="hold"/>
                                        <p:tgtEl>
                                          <p:spTgt spid="3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42"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2"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xmlns="" id="{D0DB7596-858C-AD45-9275-9EA427EF051B}"/>
              </a:ext>
            </a:extLst>
          </p:cNvPr>
          <p:cNvSpPr/>
          <p:nvPr/>
        </p:nvSpPr>
        <p:spPr>
          <a:xfrm rot="16200000">
            <a:off x="6418380" y="980504"/>
            <a:ext cx="2761761"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 name="Grafik 29">
            <a:extLst>
              <a:ext uri="{FF2B5EF4-FFF2-40B4-BE49-F238E27FC236}">
                <a16:creationId xmlns:a16="http://schemas.microsoft.com/office/drawing/2014/main" xmlns="" id="{6E8C2826-C3B0-BB4D-A51C-E8EB0C8FCF46}"/>
              </a:ext>
            </a:extLst>
          </p:cNvPr>
          <p:cNvPicPr>
            <a:picLocks noChangeAspect="1"/>
          </p:cNvPicPr>
          <p:nvPr/>
        </p:nvPicPr>
        <p:blipFill>
          <a:blip r:embed="rId3"/>
          <a:stretch>
            <a:fillRect/>
          </a:stretch>
        </p:blipFill>
        <p:spPr>
          <a:xfrm>
            <a:off x="500529" y="1215377"/>
            <a:ext cx="4470400" cy="4470400"/>
          </a:xfrm>
          <a:prstGeom prst="rect">
            <a:avLst/>
          </a:prstGeom>
        </p:spPr>
      </p:pic>
      <p:pic>
        <p:nvPicPr>
          <p:cNvPr id="24" name="Grafik 23">
            <a:extLst>
              <a:ext uri="{FF2B5EF4-FFF2-40B4-BE49-F238E27FC236}">
                <a16:creationId xmlns:a16="http://schemas.microsoft.com/office/drawing/2014/main" xmlns="" id="{297DDFF4-223F-724F-9AB5-E914832AED89}"/>
              </a:ext>
            </a:extLst>
          </p:cNvPr>
          <p:cNvPicPr>
            <a:picLocks noChangeAspect="1"/>
          </p:cNvPicPr>
          <p:nvPr/>
        </p:nvPicPr>
        <p:blipFill>
          <a:blip r:embed="rId4"/>
          <a:stretch>
            <a:fillRect/>
          </a:stretch>
        </p:blipFill>
        <p:spPr>
          <a:xfrm>
            <a:off x="500400" y="1216800"/>
            <a:ext cx="4470400" cy="4470400"/>
          </a:xfrm>
          <a:prstGeom prst="rect">
            <a:avLst/>
          </a:prstGeom>
        </p:spPr>
      </p:pic>
      <p:pic>
        <p:nvPicPr>
          <p:cNvPr id="37" name="Grafik 36">
            <a:extLst>
              <a:ext uri="{FF2B5EF4-FFF2-40B4-BE49-F238E27FC236}">
                <a16:creationId xmlns:a16="http://schemas.microsoft.com/office/drawing/2014/main" xmlns="" id="{3AFF6C20-0CCD-EA42-909B-1006583F10E1}"/>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196" t="25987" r="26447" b="25994"/>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Produktion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13</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7" name="Rechteck 6">
            <a:extLst>
              <a:ext uri="{FF2B5EF4-FFF2-40B4-BE49-F238E27FC236}">
                <a16:creationId xmlns:a16="http://schemas.microsoft.com/office/drawing/2014/main" xmlns="" id="{CC1E4343-2523-334C-9F56-52C2FB2F29A6}"/>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Beginn Produktionsprozess</a:t>
            </a:r>
          </a:p>
        </p:txBody>
      </p:sp>
      <p:sp>
        <p:nvSpPr>
          <p:cNvPr id="9" name="Rechteck 8">
            <a:extLst>
              <a:ext uri="{FF2B5EF4-FFF2-40B4-BE49-F238E27FC236}">
                <a16:creationId xmlns:a16="http://schemas.microsoft.com/office/drawing/2014/main" xmlns="" id="{9C0E01DD-6984-124D-A2A4-D125E1881719}"/>
              </a:ext>
            </a:extLst>
          </p:cNvPr>
          <p:cNvSpPr/>
          <p:nvPr/>
        </p:nvSpPr>
        <p:spPr>
          <a:xfrm>
            <a:off x="6263841" y="1731239"/>
            <a:ext cx="2868894" cy="2677656"/>
          </a:xfrm>
          <a:prstGeom prst="rect">
            <a:avLst/>
          </a:prstGeom>
        </p:spPr>
        <p:txBody>
          <a:bodyPr wrap="square">
            <a:spAutoFit/>
          </a:bodyPr>
          <a:lstStyle/>
          <a:p>
            <a:pPr marL="171450" indent="-171450">
              <a:lnSpc>
                <a:spcPct val="100000"/>
              </a:lnSpc>
              <a:buFont typeface="Wingdings" pitchFamily="2" charset="2"/>
              <a:buChar char="§"/>
            </a:pPr>
            <a:r>
              <a:rPr lang="de-DE" sz="1200" dirty="0">
                <a:solidFill>
                  <a:schemeClr val="bg1"/>
                </a:solidFill>
                <a:latin typeface="DINPro Light" charset="0"/>
                <a:ea typeface="DINPro Light" charset="0"/>
                <a:cs typeface="DINPro Light" charset="0"/>
              </a:rPr>
              <a:t>Bestimmung der Produktionsstätte</a:t>
            </a:r>
          </a:p>
          <a:p>
            <a:pPr marL="171450" indent="-1714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r>
              <a:rPr lang="de-DE" sz="1200" dirty="0">
                <a:solidFill>
                  <a:schemeClr val="bg1"/>
                </a:solidFill>
                <a:latin typeface="DINPro Light" charset="0"/>
                <a:ea typeface="DINPro Light" charset="0"/>
                <a:cs typeface="DINPro Light" charset="0"/>
              </a:rPr>
              <a:t>Einbindung der zusätzlichen Produkteigenschaften aus dem Warenwirtschaftssystem in das Modell (ERP)</a:t>
            </a:r>
          </a:p>
          <a:p>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r>
              <a:rPr lang="de-DE" sz="1200" dirty="0">
                <a:solidFill>
                  <a:schemeClr val="bg1"/>
                </a:solidFill>
                <a:latin typeface="DINPro Light" charset="0"/>
                <a:ea typeface="DINPro Light" charset="0"/>
                <a:cs typeface="DINPro Light" charset="0"/>
              </a:rPr>
              <a:t>Finale </a:t>
            </a:r>
            <a:r>
              <a:rPr lang="de-DE" sz="1200" dirty="0" err="1">
                <a:solidFill>
                  <a:schemeClr val="bg1"/>
                </a:solidFill>
                <a:latin typeface="DINPro Light" charset="0"/>
                <a:ea typeface="DINPro Light" charset="0"/>
                <a:cs typeface="DINPro Light" charset="0"/>
              </a:rPr>
              <a:t>Elementierung</a:t>
            </a:r>
            <a:endParaRPr lang="de-DE" sz="1200" dirty="0">
              <a:solidFill>
                <a:schemeClr val="bg1"/>
              </a:solidFill>
              <a:latin typeface="DINPro Light" charset="0"/>
              <a:ea typeface="DINPro Light" charset="0"/>
              <a:cs typeface="DINPro Light" charset="0"/>
            </a:endParaRPr>
          </a:p>
          <a:p>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r>
              <a:rPr lang="de-DE" sz="1200" dirty="0">
                <a:solidFill>
                  <a:schemeClr val="bg1"/>
                </a:solidFill>
                <a:latin typeface="DINPro Light" charset="0"/>
                <a:ea typeface="DINPro Light" charset="0"/>
                <a:cs typeface="DINPro Light" charset="0"/>
              </a:rPr>
              <a:t>Generierung der Wandansichten aus dem Modell für die Baustelle</a:t>
            </a:r>
          </a:p>
          <a:p>
            <a:pPr marL="171450" indent="-171450">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xmlns="" id="{9BB2F1EE-676B-6643-9889-C21A0681FC09}"/>
              </a:ext>
            </a:extLst>
          </p:cNvPr>
          <p:cNvGrpSpPr/>
          <p:nvPr/>
        </p:nvGrpSpPr>
        <p:grpSpPr>
          <a:xfrm>
            <a:off x="6161116" y="4163260"/>
            <a:ext cx="3276291" cy="1462149"/>
            <a:chOff x="6161116" y="4163260"/>
            <a:chExt cx="3276291" cy="1462149"/>
          </a:xfrm>
        </p:grpSpPr>
        <p:sp>
          <p:nvSpPr>
            <p:cNvPr id="32" name="Rechteck 31">
              <a:extLst>
                <a:ext uri="{FF2B5EF4-FFF2-40B4-BE49-F238E27FC236}">
                  <a16:creationId xmlns:a16="http://schemas.microsoft.com/office/drawing/2014/main" xmlns="" id="{23EF4DCA-1A2C-8A47-B64E-9389FE175B8D}"/>
                </a:ext>
              </a:extLst>
            </p:cNvPr>
            <p:cNvSpPr/>
            <p:nvPr/>
          </p:nvSpPr>
          <p:spPr>
            <a:xfrm rot="16200000">
              <a:off x="7068187" y="3256189"/>
              <a:ext cx="1462149"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xmlns="" id="{DF12AB10-200F-5A41-B1AB-24D5E123ECD2}"/>
                </a:ext>
              </a:extLst>
            </p:cNvPr>
            <p:cNvSpPr/>
            <p:nvPr/>
          </p:nvSpPr>
          <p:spPr>
            <a:xfrm>
              <a:off x="6321647" y="4313841"/>
              <a:ext cx="2946282" cy="114747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Picture 2">
              <a:extLst>
                <a:ext uri="{FF2B5EF4-FFF2-40B4-BE49-F238E27FC236}">
                  <a16:creationId xmlns:a16="http://schemas.microsoft.com/office/drawing/2014/main" xmlns="" id="{33780952-241C-F647-8607-B6996051CA6F}"/>
                </a:ext>
              </a:extLst>
            </p:cNvPr>
            <p:cNvPicPr>
              <a:picLocks noChangeAspect="1" noChangeArrowheads="1"/>
            </p:cNvPicPr>
            <p:nvPr/>
          </p:nvPicPr>
          <p:blipFill>
            <a:blip r:embed="rId7" cstate="print"/>
            <a:srcRect/>
            <a:stretch>
              <a:fillRect/>
            </a:stretch>
          </p:blipFill>
          <p:spPr bwMode="auto">
            <a:xfrm>
              <a:off x="7735110" y="4441051"/>
              <a:ext cx="1477876" cy="946501"/>
            </a:xfrm>
            <a:prstGeom prst="rect">
              <a:avLst/>
            </a:prstGeom>
            <a:noFill/>
            <a:ln w="9525">
              <a:noFill/>
              <a:miter lim="800000"/>
              <a:headEnd/>
              <a:tailEnd/>
            </a:ln>
          </p:spPr>
        </p:pic>
        <p:pic>
          <p:nvPicPr>
            <p:cNvPr id="27" name="Picture 2">
              <a:extLst>
                <a:ext uri="{FF2B5EF4-FFF2-40B4-BE49-F238E27FC236}">
                  <a16:creationId xmlns:a16="http://schemas.microsoft.com/office/drawing/2014/main" xmlns="" id="{A7C748D8-5E25-8841-9CAA-72922923F737}"/>
                </a:ext>
              </a:extLst>
            </p:cNvPr>
            <p:cNvPicPr>
              <a:picLocks noChangeAspect="1" noChangeArrowheads="1"/>
            </p:cNvPicPr>
            <p:nvPr/>
          </p:nvPicPr>
          <p:blipFill>
            <a:blip r:embed="rId8" cstate="print"/>
            <a:srcRect l="48076" t="2723" r="22902" b="60510"/>
            <a:stretch>
              <a:fillRect/>
            </a:stretch>
          </p:blipFill>
          <p:spPr bwMode="auto">
            <a:xfrm>
              <a:off x="6385147" y="4479466"/>
              <a:ext cx="1414749" cy="869673"/>
            </a:xfrm>
            <a:prstGeom prst="rect">
              <a:avLst/>
            </a:prstGeom>
            <a:noFill/>
            <a:ln w="9525">
              <a:noFill/>
              <a:miter lim="800000"/>
              <a:headEnd/>
              <a:tailEnd/>
            </a:ln>
          </p:spPr>
        </p:pic>
      </p:grpSp>
      <p:sp>
        <p:nvSpPr>
          <p:cNvPr id="38" name="Rechteck 37">
            <a:extLst>
              <a:ext uri="{FF2B5EF4-FFF2-40B4-BE49-F238E27FC236}">
                <a16:creationId xmlns:a16="http://schemas.microsoft.com/office/drawing/2014/main" xmlns="" id="{4E75CD8F-B4DE-EC4A-94AB-B1A50569A089}"/>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31" name="Grafik 30">
            <a:extLst>
              <a:ext uri="{FF2B5EF4-FFF2-40B4-BE49-F238E27FC236}">
                <a16:creationId xmlns:a16="http://schemas.microsoft.com/office/drawing/2014/main" xmlns="" id="{027851E0-26D0-894C-98F5-F051221B8A50}"/>
              </a:ext>
            </a:extLst>
          </p:cNvPr>
          <p:cNvPicPr>
            <a:picLocks noChangeAspect="1"/>
          </p:cNvPicPr>
          <p:nvPr/>
        </p:nvPicPr>
        <p:blipFill rotWithShape="1">
          <a:blip r:embed="rId9"/>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1756005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1+#ppt_w/2"/>
                                          </p:val>
                                        </p:tav>
                                        <p:tav tm="100000">
                                          <p:val>
                                            <p:strVal val="#ppt_x"/>
                                          </p:val>
                                        </p:tav>
                                      </p:tavLst>
                                    </p:anim>
                                    <p:anim calcmode="lin" valueType="num">
                                      <p:cBhvr additive="base">
                                        <p:cTn id="19" dur="500" fill="hold"/>
                                        <p:tgtEl>
                                          <p:spTgt spid="33"/>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2"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xmlns="" id="{D495088F-BB2B-054A-AD60-93C5E4317E43}"/>
              </a:ext>
            </a:extLst>
          </p:cNvPr>
          <p:cNvSpPr/>
          <p:nvPr/>
        </p:nvSpPr>
        <p:spPr>
          <a:xfrm rot="16200000">
            <a:off x="7239744" y="158683"/>
            <a:ext cx="1119033"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4" name="Grafik 23">
            <a:extLst>
              <a:ext uri="{FF2B5EF4-FFF2-40B4-BE49-F238E27FC236}">
                <a16:creationId xmlns:a16="http://schemas.microsoft.com/office/drawing/2014/main" xmlns="" id="{CB89CB64-F65E-0346-8983-F3383467D0F9}"/>
              </a:ext>
            </a:extLst>
          </p:cNvPr>
          <p:cNvPicPr>
            <a:picLocks noChangeAspect="1"/>
          </p:cNvPicPr>
          <p:nvPr/>
        </p:nvPicPr>
        <p:blipFill>
          <a:blip r:embed="rId3"/>
          <a:stretch>
            <a:fillRect/>
          </a:stretch>
        </p:blipFill>
        <p:spPr>
          <a:xfrm>
            <a:off x="500529" y="1215377"/>
            <a:ext cx="4470400" cy="4470400"/>
          </a:xfrm>
          <a:prstGeom prst="rect">
            <a:avLst/>
          </a:prstGeom>
        </p:spPr>
      </p:pic>
      <p:pic>
        <p:nvPicPr>
          <p:cNvPr id="25" name="Grafik 24">
            <a:extLst>
              <a:ext uri="{FF2B5EF4-FFF2-40B4-BE49-F238E27FC236}">
                <a16:creationId xmlns:a16="http://schemas.microsoft.com/office/drawing/2014/main" xmlns="" id="{ED0A04EF-0F9E-F643-AF68-3CE5C44942DA}"/>
              </a:ext>
            </a:extLst>
          </p:cNvPr>
          <p:cNvPicPr>
            <a:picLocks noChangeAspect="1"/>
          </p:cNvPicPr>
          <p:nvPr/>
        </p:nvPicPr>
        <p:blipFill>
          <a:blip r:embed="rId4"/>
          <a:stretch>
            <a:fillRect/>
          </a:stretch>
        </p:blipFill>
        <p:spPr>
          <a:xfrm>
            <a:off x="500400" y="1216800"/>
            <a:ext cx="4470400" cy="4470400"/>
          </a:xfrm>
          <a:prstGeom prst="rect">
            <a:avLst/>
          </a:prstGeom>
        </p:spPr>
      </p:pic>
      <p:pic>
        <p:nvPicPr>
          <p:cNvPr id="31" name="Grafik 30">
            <a:extLst>
              <a:ext uri="{FF2B5EF4-FFF2-40B4-BE49-F238E27FC236}">
                <a16:creationId xmlns:a16="http://schemas.microsoft.com/office/drawing/2014/main" xmlns="" id="{9F7B8256-EC14-4045-AD49-B303AEA63A08}"/>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196" t="25987" r="26447" b="25994"/>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Produktion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14</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7" name="Rechteck 6">
            <a:extLst>
              <a:ext uri="{FF2B5EF4-FFF2-40B4-BE49-F238E27FC236}">
                <a16:creationId xmlns:a16="http://schemas.microsoft.com/office/drawing/2014/main" xmlns="" id="{CC1E4343-2523-334C-9F56-52C2FB2F29A6}"/>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Vollautomatisierte Produktion</a:t>
            </a:r>
          </a:p>
        </p:txBody>
      </p:sp>
      <p:sp>
        <p:nvSpPr>
          <p:cNvPr id="9" name="Rechteck 8">
            <a:extLst>
              <a:ext uri="{FF2B5EF4-FFF2-40B4-BE49-F238E27FC236}">
                <a16:creationId xmlns:a16="http://schemas.microsoft.com/office/drawing/2014/main" xmlns="" id="{9C0E01DD-6984-124D-A2A4-D125E1881719}"/>
              </a:ext>
            </a:extLst>
          </p:cNvPr>
          <p:cNvSpPr/>
          <p:nvPr/>
        </p:nvSpPr>
        <p:spPr>
          <a:xfrm>
            <a:off x="6263841" y="1731239"/>
            <a:ext cx="3041216" cy="461665"/>
          </a:xfrm>
          <a:prstGeom prst="rect">
            <a:avLst/>
          </a:prstGeom>
        </p:spPr>
        <p:txBody>
          <a:bodyPr wrap="square">
            <a:spAutoFit/>
          </a:bodyPr>
          <a:lstStyle/>
          <a:p>
            <a:pPr marL="171450" indent="-171450">
              <a:lnSpc>
                <a:spcPct val="100000"/>
              </a:lnSpc>
              <a:buFont typeface="Wingdings" pitchFamily="2" charset="2"/>
              <a:buChar char="§"/>
            </a:pPr>
            <a:r>
              <a:rPr lang="de-DE" sz="1200" dirty="0">
                <a:solidFill>
                  <a:schemeClr val="bg1"/>
                </a:solidFill>
                <a:latin typeface="DINPro Light" charset="0"/>
                <a:ea typeface="DINPro Light" charset="0"/>
                <a:cs typeface="DINPro Light" charset="0"/>
              </a:rPr>
              <a:t>Wandmaterial wird gemäß Planung geschnitten und palettiert</a:t>
            </a:r>
          </a:p>
        </p:txBody>
      </p:sp>
      <p:grpSp>
        <p:nvGrpSpPr>
          <p:cNvPr id="4" name="Gruppieren 3">
            <a:extLst>
              <a:ext uri="{FF2B5EF4-FFF2-40B4-BE49-F238E27FC236}">
                <a16:creationId xmlns:a16="http://schemas.microsoft.com/office/drawing/2014/main" xmlns="" id="{60D55C55-467F-8345-A8E3-CD17DC4FC218}"/>
              </a:ext>
            </a:extLst>
          </p:cNvPr>
          <p:cNvGrpSpPr/>
          <p:nvPr/>
        </p:nvGrpSpPr>
        <p:grpSpPr>
          <a:xfrm>
            <a:off x="6161115" y="2519177"/>
            <a:ext cx="3276291" cy="1890028"/>
            <a:chOff x="6161115" y="2519177"/>
            <a:chExt cx="3276291" cy="1890028"/>
          </a:xfrm>
        </p:grpSpPr>
        <p:sp>
          <p:nvSpPr>
            <p:cNvPr id="34" name="Rechteck 33">
              <a:extLst>
                <a:ext uri="{FF2B5EF4-FFF2-40B4-BE49-F238E27FC236}">
                  <a16:creationId xmlns:a16="http://schemas.microsoft.com/office/drawing/2014/main" xmlns="" id="{40C9AF9D-CE73-4849-8F5B-BAC6A5417233}"/>
                </a:ext>
              </a:extLst>
            </p:cNvPr>
            <p:cNvSpPr/>
            <p:nvPr/>
          </p:nvSpPr>
          <p:spPr>
            <a:xfrm rot="16200000">
              <a:off x="6854247" y="1826045"/>
              <a:ext cx="1890028"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 name="Afbeelding 4">
              <a:extLst>
                <a:ext uri="{FF2B5EF4-FFF2-40B4-BE49-F238E27FC236}">
                  <a16:creationId xmlns:a16="http://schemas.microsoft.com/office/drawing/2014/main" xmlns="" id="{C14F96E6-FDEF-2F46-9B9A-FDC77948484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336298" y="2658770"/>
              <a:ext cx="2927723" cy="1591437"/>
            </a:xfrm>
            <a:prstGeom prst="rect">
              <a:avLst/>
            </a:prstGeom>
          </p:spPr>
        </p:pic>
      </p:grpSp>
      <p:sp>
        <p:nvSpPr>
          <p:cNvPr id="32" name="Rechteck 31">
            <a:extLst>
              <a:ext uri="{FF2B5EF4-FFF2-40B4-BE49-F238E27FC236}">
                <a16:creationId xmlns:a16="http://schemas.microsoft.com/office/drawing/2014/main" xmlns="" id="{59A3F77D-0CEA-624C-86D2-3A6CD93B36AE}"/>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33" name="Grafik 32">
            <a:extLst>
              <a:ext uri="{FF2B5EF4-FFF2-40B4-BE49-F238E27FC236}">
                <a16:creationId xmlns:a16="http://schemas.microsoft.com/office/drawing/2014/main" xmlns="" id="{1BEFEBD3-0558-6949-96B9-A29080E6F187}"/>
              </a:ext>
            </a:extLst>
          </p:cNvPr>
          <p:cNvPicPr>
            <a:picLocks noChangeAspect="1"/>
          </p:cNvPicPr>
          <p:nvPr/>
        </p:nvPicPr>
        <p:blipFill rotWithShape="1">
          <a:blip r:embed="rId8"/>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4839629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heel(1)">
                                      <p:cBhvr>
                                        <p:cTn id="14" dur="1000"/>
                                        <p:tgtEl>
                                          <p:spTgt spid="25"/>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1+#ppt_w/2"/>
                                          </p:val>
                                        </p:tav>
                                        <p:tav tm="100000">
                                          <p:val>
                                            <p:strVal val="#ppt_x"/>
                                          </p:val>
                                        </p:tav>
                                      </p:tavLst>
                                    </p:anim>
                                    <p:anim calcmode="lin" valueType="num">
                                      <p:cBhvr additive="base">
                                        <p:cTn id="19" dur="500" fill="hold"/>
                                        <p:tgtEl>
                                          <p:spTgt spid="35"/>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2"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xmlns="" id="{F1D2DB23-2321-B841-A769-1861EA91CA83}"/>
              </a:ext>
            </a:extLst>
          </p:cNvPr>
          <p:cNvSpPr/>
          <p:nvPr/>
        </p:nvSpPr>
        <p:spPr>
          <a:xfrm rot="16200000">
            <a:off x="7239607" y="164802"/>
            <a:ext cx="1119563"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7" name="Grafik 26">
            <a:extLst>
              <a:ext uri="{FF2B5EF4-FFF2-40B4-BE49-F238E27FC236}">
                <a16:creationId xmlns:a16="http://schemas.microsoft.com/office/drawing/2014/main" xmlns="" id="{40458F0C-1B2F-F74F-AA5F-49E25727864C}"/>
              </a:ext>
            </a:extLst>
          </p:cNvPr>
          <p:cNvPicPr>
            <a:picLocks noChangeAspect="1"/>
          </p:cNvPicPr>
          <p:nvPr/>
        </p:nvPicPr>
        <p:blipFill>
          <a:blip r:embed="rId3"/>
          <a:stretch>
            <a:fillRect/>
          </a:stretch>
        </p:blipFill>
        <p:spPr>
          <a:xfrm rot="3134190">
            <a:off x="500529" y="1225658"/>
            <a:ext cx="4470400" cy="4470400"/>
          </a:xfrm>
          <a:prstGeom prst="rect">
            <a:avLst/>
          </a:prstGeom>
        </p:spPr>
      </p:pic>
      <p:pic>
        <p:nvPicPr>
          <p:cNvPr id="26" name="Grafik 25">
            <a:extLst>
              <a:ext uri="{FF2B5EF4-FFF2-40B4-BE49-F238E27FC236}">
                <a16:creationId xmlns:a16="http://schemas.microsoft.com/office/drawing/2014/main" xmlns="" id="{61AFCEB8-9D8A-8748-9943-457D1027EAE9}"/>
              </a:ext>
            </a:extLst>
          </p:cNvPr>
          <p:cNvPicPr>
            <a:picLocks noChangeAspect="1"/>
          </p:cNvPicPr>
          <p:nvPr/>
        </p:nvPicPr>
        <p:blipFill>
          <a:blip r:embed="rId4"/>
          <a:stretch>
            <a:fillRect/>
          </a:stretch>
        </p:blipFill>
        <p:spPr>
          <a:xfrm rot="3118481">
            <a:off x="500400" y="1216800"/>
            <a:ext cx="4470400" cy="4470400"/>
          </a:xfrm>
          <a:prstGeom prst="rect">
            <a:avLst/>
          </a:prstGeom>
        </p:spPr>
      </p:pic>
      <p:pic>
        <p:nvPicPr>
          <p:cNvPr id="34" name="Grafik 33">
            <a:extLst>
              <a:ext uri="{FF2B5EF4-FFF2-40B4-BE49-F238E27FC236}">
                <a16:creationId xmlns:a16="http://schemas.microsoft.com/office/drawing/2014/main" xmlns="" id="{3FD4A66B-43CC-494D-A48B-732E9C0EE0F7}"/>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196" t="25990" r="26447" b="25990"/>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Kommissionierung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15</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7" name="Rechteck 6">
            <a:extLst>
              <a:ext uri="{FF2B5EF4-FFF2-40B4-BE49-F238E27FC236}">
                <a16:creationId xmlns:a16="http://schemas.microsoft.com/office/drawing/2014/main" xmlns="" id="{CC1E4343-2523-334C-9F56-52C2FB2F29A6}"/>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Kommissionierung</a:t>
            </a:r>
          </a:p>
        </p:txBody>
      </p:sp>
      <p:sp>
        <p:nvSpPr>
          <p:cNvPr id="9" name="Rechteck 8">
            <a:extLst>
              <a:ext uri="{FF2B5EF4-FFF2-40B4-BE49-F238E27FC236}">
                <a16:creationId xmlns:a16="http://schemas.microsoft.com/office/drawing/2014/main" xmlns="" id="{9C0E01DD-6984-124D-A2A4-D125E1881719}"/>
              </a:ext>
            </a:extLst>
          </p:cNvPr>
          <p:cNvSpPr/>
          <p:nvPr/>
        </p:nvSpPr>
        <p:spPr>
          <a:xfrm>
            <a:off x="6263841" y="1731239"/>
            <a:ext cx="3041216" cy="461665"/>
          </a:xfrm>
          <a:prstGeom prst="rect">
            <a:avLst/>
          </a:prstGeom>
        </p:spPr>
        <p:txBody>
          <a:bodyPr wrap="square">
            <a:spAutoFit/>
          </a:bodyPr>
          <a:lstStyle/>
          <a:p>
            <a:pPr marL="171450" indent="-171450">
              <a:lnSpc>
                <a:spcPct val="100000"/>
              </a:lnSpc>
              <a:buFont typeface="Wingdings" pitchFamily="2" charset="2"/>
              <a:buChar char="§"/>
            </a:pPr>
            <a:r>
              <a:rPr lang="de-DE" sz="1200" dirty="0">
                <a:solidFill>
                  <a:schemeClr val="bg1"/>
                </a:solidFill>
                <a:latin typeface="DINPro Light" charset="0"/>
                <a:ea typeface="DINPro Light" charset="0"/>
                <a:cs typeface="DINPro Light" charset="0"/>
              </a:rPr>
              <a:t>Koordination der Materiallieferungen aus dem Modell heraus.</a:t>
            </a: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xmlns="" id="{4358893D-B17E-3346-80C1-01AE22DD2D60}"/>
              </a:ext>
            </a:extLst>
          </p:cNvPr>
          <p:cNvGrpSpPr/>
          <p:nvPr/>
        </p:nvGrpSpPr>
        <p:grpSpPr>
          <a:xfrm>
            <a:off x="6161244" y="2540499"/>
            <a:ext cx="3276291" cy="2560227"/>
            <a:chOff x="6161244" y="2540499"/>
            <a:chExt cx="3276291" cy="2560227"/>
          </a:xfrm>
        </p:grpSpPr>
        <p:sp>
          <p:nvSpPr>
            <p:cNvPr id="36" name="Rechteck 35">
              <a:extLst>
                <a:ext uri="{FF2B5EF4-FFF2-40B4-BE49-F238E27FC236}">
                  <a16:creationId xmlns:a16="http://schemas.microsoft.com/office/drawing/2014/main" xmlns="" id="{FE4CD92E-403C-8A4B-B107-0B1A3B32C0EA}"/>
                </a:ext>
              </a:extLst>
            </p:cNvPr>
            <p:cNvSpPr/>
            <p:nvPr/>
          </p:nvSpPr>
          <p:spPr>
            <a:xfrm rot="16200000">
              <a:off x="6519276" y="2182467"/>
              <a:ext cx="2560227"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32">
              <a:extLst>
                <a:ext uri="{FF2B5EF4-FFF2-40B4-BE49-F238E27FC236}">
                  <a16:creationId xmlns:a16="http://schemas.microsoft.com/office/drawing/2014/main" xmlns="" id="{BA31B396-3D38-6F42-91D0-B4EA1D3F7A14}"/>
                </a:ext>
              </a:extLst>
            </p:cNvPr>
            <p:cNvSpPr/>
            <p:nvPr/>
          </p:nvSpPr>
          <p:spPr>
            <a:xfrm>
              <a:off x="6321647" y="2681048"/>
              <a:ext cx="2946282" cy="22634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2">
              <a:extLst>
                <a:ext uri="{FF2B5EF4-FFF2-40B4-BE49-F238E27FC236}">
                  <a16:creationId xmlns:a16="http://schemas.microsoft.com/office/drawing/2014/main" xmlns="" id="{8DDE71E5-E643-FA42-8AFC-7D7B52B5B443}"/>
                </a:ext>
              </a:extLst>
            </p:cNvPr>
            <p:cNvPicPr>
              <a:picLocks noChangeAspect="1" noChangeArrowheads="1"/>
            </p:cNvPicPr>
            <p:nvPr/>
          </p:nvPicPr>
          <p:blipFill rotWithShape="1">
            <a:blip r:embed="rId7" cstate="print"/>
            <a:srcRect l="1382" t="2229" r="62149" b="68401"/>
            <a:stretch/>
          </p:blipFill>
          <p:spPr bwMode="auto">
            <a:xfrm>
              <a:off x="7831961" y="2762152"/>
              <a:ext cx="1335274" cy="927363"/>
            </a:xfrm>
            <a:prstGeom prst="rect">
              <a:avLst/>
            </a:prstGeom>
            <a:noFill/>
            <a:ln w="9525">
              <a:noFill/>
              <a:miter lim="800000"/>
              <a:headEnd/>
              <a:tailEnd/>
            </a:ln>
          </p:spPr>
        </p:pic>
        <p:pic>
          <p:nvPicPr>
            <p:cNvPr id="25" name="Picture 5" descr="P:\BIM-Team\04_Präsentationen\01_Architectureworld Köln\01_Referenzen\silka XL Plus_1166.jpg">
              <a:extLst>
                <a:ext uri="{FF2B5EF4-FFF2-40B4-BE49-F238E27FC236}">
                  <a16:creationId xmlns:a16="http://schemas.microsoft.com/office/drawing/2014/main" xmlns="" id="{A3DE8D6D-C6F0-AD4E-815B-DEE3D18D4FEC}"/>
                </a:ext>
              </a:extLst>
            </p:cNvPr>
            <p:cNvPicPr>
              <a:picLocks noChangeAspect="1" noChangeArrowheads="1"/>
            </p:cNvPicPr>
            <p:nvPr/>
          </p:nvPicPr>
          <p:blipFill rotWithShape="1">
            <a:blip r:embed="rId8" cstate="print"/>
            <a:srcRect l="-1" t="15773" r="3604" b="1154"/>
            <a:stretch/>
          </p:blipFill>
          <p:spPr bwMode="auto">
            <a:xfrm>
              <a:off x="7845443" y="3702672"/>
              <a:ext cx="1343131" cy="1145439"/>
            </a:xfrm>
            <a:prstGeom prst="rect">
              <a:avLst/>
            </a:prstGeom>
            <a:noFill/>
            <a:ln w="19050">
              <a:noFill/>
            </a:ln>
          </p:spPr>
        </p:pic>
        <p:pic>
          <p:nvPicPr>
            <p:cNvPr id="31" name="Picture 6" descr="P:\BIM-Team\04_Präsentationen\01_Architectureworld Köln\01_Referenzen\EM2_9408.jpg">
              <a:extLst>
                <a:ext uri="{FF2B5EF4-FFF2-40B4-BE49-F238E27FC236}">
                  <a16:creationId xmlns:a16="http://schemas.microsoft.com/office/drawing/2014/main" xmlns="" id="{8362C43E-E019-534B-89AA-F80769A9B9CE}"/>
                </a:ext>
              </a:extLst>
            </p:cNvPr>
            <p:cNvPicPr>
              <a:picLocks noChangeAspect="1" noChangeArrowheads="1"/>
            </p:cNvPicPr>
            <p:nvPr/>
          </p:nvPicPr>
          <p:blipFill rotWithShape="1">
            <a:blip r:embed="rId9" cstate="print"/>
            <a:srcRect t="8575" r="35203" b="9303"/>
            <a:stretch/>
          </p:blipFill>
          <p:spPr bwMode="auto">
            <a:xfrm>
              <a:off x="6402354" y="3626288"/>
              <a:ext cx="1444691" cy="1221353"/>
            </a:xfrm>
            <a:prstGeom prst="rect">
              <a:avLst/>
            </a:prstGeom>
            <a:noFill/>
            <a:ln w="19050">
              <a:noFill/>
            </a:ln>
          </p:spPr>
        </p:pic>
        <p:pic>
          <p:nvPicPr>
            <p:cNvPr id="32" name="Picture 2">
              <a:extLst>
                <a:ext uri="{FF2B5EF4-FFF2-40B4-BE49-F238E27FC236}">
                  <a16:creationId xmlns:a16="http://schemas.microsoft.com/office/drawing/2014/main" xmlns="" id="{EB215BFE-D558-1A4D-B665-4ADB09E95F95}"/>
                </a:ext>
              </a:extLst>
            </p:cNvPr>
            <p:cNvPicPr>
              <a:picLocks noChangeAspect="1" noChangeArrowheads="1"/>
            </p:cNvPicPr>
            <p:nvPr/>
          </p:nvPicPr>
          <p:blipFill rotWithShape="1">
            <a:blip r:embed="rId10" cstate="print"/>
            <a:srcRect l="1" t="12805" r="1065" b="8552"/>
            <a:stretch/>
          </p:blipFill>
          <p:spPr bwMode="auto">
            <a:xfrm>
              <a:off x="6400866" y="2759895"/>
              <a:ext cx="1446179" cy="945839"/>
            </a:xfrm>
            <a:prstGeom prst="rect">
              <a:avLst/>
            </a:prstGeom>
            <a:noFill/>
            <a:ln w="19050">
              <a:noFill/>
            </a:ln>
          </p:spPr>
        </p:pic>
      </p:grpSp>
      <p:sp>
        <p:nvSpPr>
          <p:cNvPr id="35" name="Rechteck 34">
            <a:extLst>
              <a:ext uri="{FF2B5EF4-FFF2-40B4-BE49-F238E27FC236}">
                <a16:creationId xmlns:a16="http://schemas.microsoft.com/office/drawing/2014/main" xmlns="" id="{E33FEB63-9CCE-9D40-8CBE-A7E7AB110AE8}"/>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30" name="Grafik 29">
            <a:extLst>
              <a:ext uri="{FF2B5EF4-FFF2-40B4-BE49-F238E27FC236}">
                <a16:creationId xmlns:a16="http://schemas.microsoft.com/office/drawing/2014/main" xmlns="" id="{8815D78A-5585-DA4F-A8BA-160DAA032664}"/>
              </a:ext>
            </a:extLst>
          </p:cNvPr>
          <p:cNvPicPr>
            <a:picLocks noChangeAspect="1"/>
          </p:cNvPicPr>
          <p:nvPr/>
        </p:nvPicPr>
        <p:blipFill rotWithShape="1">
          <a:blip r:embed="rId11"/>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2196046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heel(1)">
                                      <p:cBhvr>
                                        <p:cTn id="14" dur="1000"/>
                                        <p:tgtEl>
                                          <p:spTgt spid="26"/>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1+#ppt_w/2"/>
                                          </p:val>
                                        </p:tav>
                                        <p:tav tm="100000">
                                          <p:val>
                                            <p:strVal val="#ppt_x"/>
                                          </p:val>
                                        </p:tav>
                                      </p:tavLst>
                                    </p:anim>
                                    <p:anim calcmode="lin" valueType="num">
                                      <p:cBhvr additive="base">
                                        <p:cTn id="19" dur="50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2"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xmlns="" id="{498100CD-7AFF-FC4E-96DE-1C9E67B4C15D}"/>
              </a:ext>
            </a:extLst>
          </p:cNvPr>
          <p:cNvSpPr/>
          <p:nvPr/>
        </p:nvSpPr>
        <p:spPr>
          <a:xfrm rot="16200000">
            <a:off x="6960416" y="438141"/>
            <a:ext cx="1677948"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 name="Grafik 29">
            <a:extLst>
              <a:ext uri="{FF2B5EF4-FFF2-40B4-BE49-F238E27FC236}">
                <a16:creationId xmlns:a16="http://schemas.microsoft.com/office/drawing/2014/main" xmlns="" id="{59A1824F-EFB4-7942-B1AE-15C2BFADDCDB}"/>
              </a:ext>
            </a:extLst>
          </p:cNvPr>
          <p:cNvPicPr>
            <a:picLocks noChangeAspect="1"/>
          </p:cNvPicPr>
          <p:nvPr/>
        </p:nvPicPr>
        <p:blipFill>
          <a:blip r:embed="rId3"/>
          <a:stretch>
            <a:fillRect/>
          </a:stretch>
        </p:blipFill>
        <p:spPr>
          <a:xfrm rot="6226396">
            <a:off x="500529" y="1215377"/>
            <a:ext cx="4470400" cy="4470400"/>
          </a:xfrm>
          <a:prstGeom prst="rect">
            <a:avLst/>
          </a:prstGeom>
        </p:spPr>
      </p:pic>
      <p:pic>
        <p:nvPicPr>
          <p:cNvPr id="24" name="Grafik 23">
            <a:extLst>
              <a:ext uri="{FF2B5EF4-FFF2-40B4-BE49-F238E27FC236}">
                <a16:creationId xmlns:a16="http://schemas.microsoft.com/office/drawing/2014/main" xmlns="" id="{2151E5FF-F616-2A40-8149-DB14C48D9576}"/>
              </a:ext>
            </a:extLst>
          </p:cNvPr>
          <p:cNvPicPr>
            <a:picLocks noChangeAspect="1"/>
          </p:cNvPicPr>
          <p:nvPr/>
        </p:nvPicPr>
        <p:blipFill>
          <a:blip r:embed="rId4"/>
          <a:stretch>
            <a:fillRect/>
          </a:stretch>
        </p:blipFill>
        <p:spPr>
          <a:xfrm rot="6238109">
            <a:off x="500400" y="1216800"/>
            <a:ext cx="4470400" cy="4470400"/>
          </a:xfrm>
          <a:prstGeom prst="rect">
            <a:avLst/>
          </a:prstGeom>
        </p:spPr>
      </p:pic>
      <p:pic>
        <p:nvPicPr>
          <p:cNvPr id="35" name="Grafik 34">
            <a:extLst>
              <a:ext uri="{FF2B5EF4-FFF2-40B4-BE49-F238E27FC236}">
                <a16:creationId xmlns:a16="http://schemas.microsoft.com/office/drawing/2014/main" xmlns="" id="{500FB40F-65FB-674F-A02E-79F3A1AC578F}"/>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196" t="25887" r="26447" b="26094"/>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Logistik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16</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7" name="Rechteck 6">
            <a:extLst>
              <a:ext uri="{FF2B5EF4-FFF2-40B4-BE49-F238E27FC236}">
                <a16:creationId xmlns:a16="http://schemas.microsoft.com/office/drawing/2014/main" xmlns="" id="{CC1E4343-2523-334C-9F56-52C2FB2F29A6}"/>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Anlieferung auf der Baustelle</a:t>
            </a:r>
          </a:p>
        </p:txBody>
      </p:sp>
      <p:sp>
        <p:nvSpPr>
          <p:cNvPr id="9" name="Rechteck 8">
            <a:extLst>
              <a:ext uri="{FF2B5EF4-FFF2-40B4-BE49-F238E27FC236}">
                <a16:creationId xmlns:a16="http://schemas.microsoft.com/office/drawing/2014/main" xmlns="" id="{9C0E01DD-6984-124D-A2A4-D125E1881719}"/>
              </a:ext>
            </a:extLst>
          </p:cNvPr>
          <p:cNvSpPr/>
          <p:nvPr/>
        </p:nvSpPr>
        <p:spPr>
          <a:xfrm>
            <a:off x="6263841" y="1731239"/>
            <a:ext cx="3041216" cy="1384995"/>
          </a:xfrm>
          <a:prstGeom prst="rect">
            <a:avLst/>
          </a:prstGeom>
        </p:spPr>
        <p:txBody>
          <a:bodyPr wrap="square">
            <a:spAutoFit/>
          </a:bodyPr>
          <a:lstStyle/>
          <a:p>
            <a:pPr marL="171450" indent="-171450">
              <a:lnSpc>
                <a:spcPct val="100000"/>
              </a:lnSpc>
              <a:buFont typeface="Wingdings" pitchFamily="2" charset="2"/>
              <a:buChar char="§"/>
            </a:pPr>
            <a:r>
              <a:rPr lang="de-DE" sz="1200" dirty="0">
                <a:solidFill>
                  <a:schemeClr val="bg1"/>
                </a:solidFill>
                <a:latin typeface="DINPro Light" charset="0"/>
                <a:ea typeface="DINPro Light" charset="0"/>
                <a:cs typeface="DINPro Light" charset="0"/>
              </a:rPr>
              <a:t>Lieferung von vordefinierten Wänden</a:t>
            </a:r>
          </a:p>
          <a:p>
            <a:pPr marL="171450" indent="-1714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r>
              <a:rPr lang="de-DE" sz="1200" dirty="0">
                <a:solidFill>
                  <a:schemeClr val="bg1"/>
                </a:solidFill>
                <a:latin typeface="DINPro Light" charset="0"/>
                <a:ea typeface="DINPro Light" charset="0"/>
                <a:cs typeface="DINPro Light" charset="0"/>
              </a:rPr>
              <a:t>Just in Time </a:t>
            </a:r>
            <a:r>
              <a:rPr lang="de-DE" sz="1200" dirty="0" err="1">
                <a:solidFill>
                  <a:schemeClr val="bg1"/>
                </a:solidFill>
                <a:latin typeface="DINPro Light" charset="0"/>
                <a:ea typeface="DINPro Light" charset="0"/>
                <a:cs typeface="DINPro Light" charset="0"/>
              </a:rPr>
              <a:t>Delivery</a:t>
            </a:r>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r>
              <a:rPr lang="de-DE" sz="1200" dirty="0">
                <a:solidFill>
                  <a:schemeClr val="bg1"/>
                </a:solidFill>
                <a:latin typeface="DINPro Light" charset="0"/>
                <a:ea typeface="DINPro Light" charset="0"/>
                <a:cs typeface="DINPro Light" charset="0"/>
              </a:rPr>
              <a:t>Track </a:t>
            </a:r>
            <a:r>
              <a:rPr lang="de-DE" sz="1200" dirty="0" err="1">
                <a:solidFill>
                  <a:schemeClr val="bg1"/>
                </a:solidFill>
                <a:latin typeface="DINPro Light" charset="0"/>
                <a:ea typeface="DINPro Light" charset="0"/>
                <a:cs typeface="DINPro Light" charset="0"/>
              </a:rPr>
              <a:t>and</a:t>
            </a:r>
            <a:r>
              <a:rPr lang="de-DE" sz="1200" dirty="0">
                <a:solidFill>
                  <a:schemeClr val="bg1"/>
                </a:solidFill>
                <a:latin typeface="DINPro Light" charset="0"/>
                <a:ea typeface="DINPro Light" charset="0"/>
                <a:cs typeface="DINPro Light" charset="0"/>
              </a:rPr>
              <a:t> Trace </a:t>
            </a:r>
          </a:p>
          <a:p>
            <a:pPr marL="171450" indent="-171450">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xmlns="" id="{8947CF3C-673C-BC4F-9CC3-45318B5C3503}"/>
              </a:ext>
            </a:extLst>
          </p:cNvPr>
          <p:cNvGrpSpPr/>
          <p:nvPr/>
        </p:nvGrpSpPr>
        <p:grpSpPr>
          <a:xfrm>
            <a:off x="6161245" y="3095790"/>
            <a:ext cx="3276291" cy="2284000"/>
            <a:chOff x="6161245" y="3095790"/>
            <a:chExt cx="3276291" cy="2284000"/>
          </a:xfrm>
        </p:grpSpPr>
        <p:sp>
          <p:nvSpPr>
            <p:cNvPr id="31" name="Rechteck 30">
              <a:extLst>
                <a:ext uri="{FF2B5EF4-FFF2-40B4-BE49-F238E27FC236}">
                  <a16:creationId xmlns:a16="http://schemas.microsoft.com/office/drawing/2014/main" xmlns="" id="{37E8CC7D-BD56-9F4E-B7DE-7A87165AD627}"/>
                </a:ext>
              </a:extLst>
            </p:cNvPr>
            <p:cNvSpPr/>
            <p:nvPr/>
          </p:nvSpPr>
          <p:spPr>
            <a:xfrm rot="16200000">
              <a:off x="6657391" y="2599644"/>
              <a:ext cx="2284000"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2" name="Picture 3" descr="P:\BIM-Team\04_Präsentationen\01_Architectureworld Köln\01_Referenzen\DSC_6436.JPG">
              <a:extLst>
                <a:ext uri="{FF2B5EF4-FFF2-40B4-BE49-F238E27FC236}">
                  <a16:creationId xmlns:a16="http://schemas.microsoft.com/office/drawing/2014/main" xmlns="" id="{9B2F696D-2CE3-4B40-8B7D-82DB5CCEB006}"/>
                </a:ext>
              </a:extLst>
            </p:cNvPr>
            <p:cNvPicPr>
              <a:picLocks noChangeAspect="1" noChangeArrowheads="1"/>
            </p:cNvPicPr>
            <p:nvPr/>
          </p:nvPicPr>
          <p:blipFill rotWithShape="1">
            <a:blip r:embed="rId7" cstate="print"/>
            <a:srcRect l="72" r="-72"/>
            <a:stretch/>
          </p:blipFill>
          <p:spPr bwMode="auto">
            <a:xfrm>
              <a:off x="6336298" y="3264420"/>
              <a:ext cx="2930400" cy="1943463"/>
            </a:xfrm>
            <a:prstGeom prst="rect">
              <a:avLst/>
            </a:prstGeom>
            <a:noFill/>
          </p:spPr>
        </p:pic>
      </p:grpSp>
      <p:sp>
        <p:nvSpPr>
          <p:cNvPr id="36" name="Rechteck 35">
            <a:extLst>
              <a:ext uri="{FF2B5EF4-FFF2-40B4-BE49-F238E27FC236}">
                <a16:creationId xmlns:a16="http://schemas.microsoft.com/office/drawing/2014/main" xmlns="" id="{187964E9-5E55-004B-98A1-17A75203E0EC}"/>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25" name="Grafik 24">
            <a:extLst>
              <a:ext uri="{FF2B5EF4-FFF2-40B4-BE49-F238E27FC236}">
                <a16:creationId xmlns:a16="http://schemas.microsoft.com/office/drawing/2014/main" xmlns="" id="{B17DCB45-A98D-8A4C-B1C5-AA3F3BDB8A72}"/>
              </a:ext>
            </a:extLst>
          </p:cNvPr>
          <p:cNvPicPr>
            <a:picLocks noChangeAspect="1"/>
          </p:cNvPicPr>
          <p:nvPr/>
        </p:nvPicPr>
        <p:blipFill rotWithShape="1">
          <a:blip r:embed="rId8"/>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831974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1000"/>
                                        <p:tgtEl>
                                          <p:spTgt spid="24"/>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1+#ppt_w/2"/>
                                          </p:val>
                                        </p:tav>
                                        <p:tav tm="100000">
                                          <p:val>
                                            <p:strVal val="#ppt_x"/>
                                          </p:val>
                                        </p:tav>
                                      </p:tavLst>
                                    </p:anim>
                                    <p:anim calcmode="lin" valueType="num">
                                      <p:cBhvr additive="base">
                                        <p:cTn id="19" dur="500" fill="hold"/>
                                        <p:tgtEl>
                                          <p:spTgt spid="33"/>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2"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xmlns="" id="{ED39FDE3-DCC5-FC47-A3A6-53B9A7075AC3}"/>
              </a:ext>
            </a:extLst>
          </p:cNvPr>
          <p:cNvSpPr/>
          <p:nvPr/>
        </p:nvSpPr>
        <p:spPr>
          <a:xfrm rot="16200000">
            <a:off x="7059399" y="338600"/>
            <a:ext cx="1479242"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4" name="Grafik 23">
            <a:extLst>
              <a:ext uri="{FF2B5EF4-FFF2-40B4-BE49-F238E27FC236}">
                <a16:creationId xmlns:a16="http://schemas.microsoft.com/office/drawing/2014/main" xmlns="" id="{15B39426-9CBE-984A-BAFF-EAC979CF2F03}"/>
              </a:ext>
            </a:extLst>
          </p:cNvPr>
          <p:cNvPicPr>
            <a:picLocks noChangeAspect="1"/>
          </p:cNvPicPr>
          <p:nvPr/>
        </p:nvPicPr>
        <p:blipFill>
          <a:blip r:embed="rId3"/>
          <a:stretch>
            <a:fillRect/>
          </a:stretch>
        </p:blipFill>
        <p:spPr>
          <a:xfrm rot="9224851">
            <a:off x="500400" y="1216800"/>
            <a:ext cx="4470400" cy="4470400"/>
          </a:xfrm>
          <a:prstGeom prst="rect">
            <a:avLst/>
          </a:prstGeom>
        </p:spPr>
      </p:pic>
      <p:pic>
        <p:nvPicPr>
          <p:cNvPr id="4" name="Grafik 3">
            <a:extLst>
              <a:ext uri="{FF2B5EF4-FFF2-40B4-BE49-F238E27FC236}">
                <a16:creationId xmlns:a16="http://schemas.microsoft.com/office/drawing/2014/main" xmlns="" id="{C77FA0B6-443D-0A4D-B676-F9B981D10835}"/>
              </a:ext>
            </a:extLst>
          </p:cNvPr>
          <p:cNvPicPr>
            <a:picLocks noChangeAspect="1"/>
          </p:cNvPicPr>
          <p:nvPr/>
        </p:nvPicPr>
        <p:blipFill>
          <a:blip r:embed="rId4"/>
          <a:stretch>
            <a:fillRect/>
          </a:stretch>
        </p:blipFill>
        <p:spPr>
          <a:xfrm rot="9217038">
            <a:off x="500529" y="1215377"/>
            <a:ext cx="4470400" cy="4470400"/>
          </a:xfrm>
          <a:prstGeom prst="rect">
            <a:avLst/>
          </a:prstGeom>
        </p:spPr>
      </p:pic>
      <p:pic>
        <p:nvPicPr>
          <p:cNvPr id="37" name="Grafik 36">
            <a:extLst>
              <a:ext uri="{FF2B5EF4-FFF2-40B4-BE49-F238E27FC236}">
                <a16:creationId xmlns:a16="http://schemas.microsoft.com/office/drawing/2014/main" xmlns="" id="{5AB76C9A-5F9C-8846-A0BD-DF658CF74191}"/>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200" t="25876" r="26436" b="26098"/>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Bauprozess </a:t>
            </a:r>
          </a:p>
          <a:p>
            <a:pPr>
              <a:lnSpc>
                <a:spcPct val="100000"/>
              </a:lnSpc>
            </a:pPr>
            <a:r>
              <a:rPr lang="de-DE" sz="2000" b="1" dirty="0">
                <a:solidFill>
                  <a:schemeClr val="bg1"/>
                </a:solidFill>
                <a:latin typeface="DINPro" charset="0"/>
                <a:ea typeface="DINPro" charset="0"/>
                <a:cs typeface="DINPro" charset="0"/>
              </a:rPr>
              <a:t> </a:t>
            </a:r>
          </a:p>
        </p:txBody>
      </p:sp>
      <p:sp>
        <p:nvSpPr>
          <p:cNvPr id="2" name="Foliennummernplatzhalter 1"/>
          <p:cNvSpPr>
            <a:spLocks noGrp="1"/>
          </p:cNvSpPr>
          <p:nvPr>
            <p:ph type="sldNum" sz="quarter" idx="12"/>
          </p:nvPr>
        </p:nvSpPr>
        <p:spPr/>
        <p:txBody>
          <a:bodyPr/>
          <a:lstStyle/>
          <a:p>
            <a:fld id="{A081CD56-4C5E-8142-891E-4DEEC8D4FBA7}" type="slidenum">
              <a:rPr lang="de-DE" smtClean="0"/>
              <a:pPr/>
              <a:t>17</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7" name="Rechteck 6">
            <a:extLst>
              <a:ext uri="{FF2B5EF4-FFF2-40B4-BE49-F238E27FC236}">
                <a16:creationId xmlns:a16="http://schemas.microsoft.com/office/drawing/2014/main" xmlns="" id="{CC1E4343-2523-334C-9F56-52C2FB2F29A6}"/>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Bauprozess</a:t>
            </a:r>
          </a:p>
        </p:txBody>
      </p:sp>
      <p:sp>
        <p:nvSpPr>
          <p:cNvPr id="9" name="Rechteck 8">
            <a:extLst>
              <a:ext uri="{FF2B5EF4-FFF2-40B4-BE49-F238E27FC236}">
                <a16:creationId xmlns:a16="http://schemas.microsoft.com/office/drawing/2014/main" xmlns="" id="{9C0E01DD-6984-124D-A2A4-D125E1881719}"/>
              </a:ext>
            </a:extLst>
          </p:cNvPr>
          <p:cNvSpPr/>
          <p:nvPr/>
        </p:nvSpPr>
        <p:spPr>
          <a:xfrm>
            <a:off x="6263841" y="1731239"/>
            <a:ext cx="3002856" cy="1015663"/>
          </a:xfrm>
          <a:prstGeom prst="rect">
            <a:avLst/>
          </a:prstGeom>
        </p:spPr>
        <p:txBody>
          <a:bodyPr wrap="square">
            <a:spAutoFit/>
          </a:bodyPr>
          <a:lstStyle/>
          <a:p>
            <a:pPr marL="171450" indent="-171450">
              <a:lnSpc>
                <a:spcPct val="100000"/>
              </a:lnSpc>
              <a:buFont typeface="Wingdings" pitchFamily="2" charset="2"/>
              <a:buChar char="§"/>
            </a:pPr>
            <a:r>
              <a:rPr lang="de-DE" sz="1200" dirty="0">
                <a:solidFill>
                  <a:schemeClr val="bg1"/>
                </a:solidFill>
                <a:latin typeface="DINPro Light" charset="0"/>
                <a:ea typeface="DINPro Light" charset="0"/>
                <a:cs typeface="DINPro Light" charset="0"/>
              </a:rPr>
              <a:t>Bereitstellung von Werkplänen</a:t>
            </a:r>
          </a:p>
          <a:p>
            <a:pPr marL="171450" indent="-1714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a:p>
            <a:pPr marL="171450" indent="-171450">
              <a:buFont typeface="Wingdings" pitchFamily="2" charset="2"/>
              <a:buChar char="§"/>
            </a:pPr>
            <a:r>
              <a:rPr lang="de-DE" sz="1200" dirty="0">
                <a:solidFill>
                  <a:schemeClr val="bg1"/>
                </a:solidFill>
                <a:latin typeface="DINPro Light" charset="0"/>
                <a:ea typeface="DINPro Light" charset="0"/>
                <a:cs typeface="DINPro Light" charset="0"/>
              </a:rPr>
              <a:t>Verschnitt Rücknahme für Recycling mit Big Bags </a:t>
            </a:r>
          </a:p>
          <a:p>
            <a:pPr marL="171450" indent="-1714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xmlns="" id="{60EAE205-4560-EA4B-8BFA-001B67ECCDF3}"/>
              </a:ext>
            </a:extLst>
          </p:cNvPr>
          <p:cNvGrpSpPr/>
          <p:nvPr/>
        </p:nvGrpSpPr>
        <p:grpSpPr>
          <a:xfrm>
            <a:off x="6160875" y="2888984"/>
            <a:ext cx="3276291" cy="1947286"/>
            <a:chOff x="6160875" y="2888984"/>
            <a:chExt cx="3276291" cy="1947286"/>
          </a:xfrm>
        </p:grpSpPr>
        <p:sp>
          <p:nvSpPr>
            <p:cNvPr id="30" name="Rechteck 29">
              <a:extLst>
                <a:ext uri="{FF2B5EF4-FFF2-40B4-BE49-F238E27FC236}">
                  <a16:creationId xmlns:a16="http://schemas.microsoft.com/office/drawing/2014/main" xmlns="" id="{F6557BAA-A1C1-1A41-AE88-96D18559D648}"/>
                </a:ext>
              </a:extLst>
            </p:cNvPr>
            <p:cNvSpPr/>
            <p:nvPr/>
          </p:nvSpPr>
          <p:spPr>
            <a:xfrm rot="16200000">
              <a:off x="6825378" y="2224481"/>
              <a:ext cx="1947286"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1" name="Picture 3">
              <a:extLst>
                <a:ext uri="{FF2B5EF4-FFF2-40B4-BE49-F238E27FC236}">
                  <a16:creationId xmlns:a16="http://schemas.microsoft.com/office/drawing/2014/main" xmlns="" id="{2ACEF056-7A89-2545-98DB-092EF27C324E}"/>
                </a:ext>
              </a:extLst>
            </p:cNvPr>
            <p:cNvPicPr>
              <a:picLocks noChangeAspect="1" noChangeArrowheads="1"/>
            </p:cNvPicPr>
            <p:nvPr/>
          </p:nvPicPr>
          <p:blipFill>
            <a:blip r:embed="rId7" cstate="print"/>
            <a:srcRect/>
            <a:stretch>
              <a:fillRect/>
            </a:stretch>
          </p:blipFill>
          <p:spPr bwMode="auto">
            <a:xfrm>
              <a:off x="6336410" y="3055548"/>
              <a:ext cx="2930287" cy="1622207"/>
            </a:xfrm>
            <a:prstGeom prst="rect">
              <a:avLst/>
            </a:prstGeom>
            <a:noFill/>
            <a:ln w="9525">
              <a:noFill/>
              <a:miter lim="800000"/>
              <a:headEnd/>
              <a:tailEnd/>
            </a:ln>
          </p:spPr>
        </p:pic>
      </p:grpSp>
      <p:sp>
        <p:nvSpPr>
          <p:cNvPr id="38" name="Rechteck 37">
            <a:extLst>
              <a:ext uri="{FF2B5EF4-FFF2-40B4-BE49-F238E27FC236}">
                <a16:creationId xmlns:a16="http://schemas.microsoft.com/office/drawing/2014/main" xmlns="" id="{02418449-1523-1145-B75E-0FBF212A2975}"/>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25" name="Grafik 24">
            <a:extLst>
              <a:ext uri="{FF2B5EF4-FFF2-40B4-BE49-F238E27FC236}">
                <a16:creationId xmlns:a16="http://schemas.microsoft.com/office/drawing/2014/main" xmlns="" id="{D2383856-A26E-D841-8064-640D0EEAE83F}"/>
              </a:ext>
            </a:extLst>
          </p:cNvPr>
          <p:cNvPicPr>
            <a:picLocks noChangeAspect="1"/>
          </p:cNvPicPr>
          <p:nvPr/>
        </p:nvPicPr>
        <p:blipFill rotWithShape="1">
          <a:blip r:embed="rId8"/>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2960900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1+#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2"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xmlns="" id="{88E4CFA1-A20D-5245-9A4E-09BB2EF32C30}"/>
              </a:ext>
            </a:extLst>
          </p:cNvPr>
          <p:cNvSpPr/>
          <p:nvPr/>
        </p:nvSpPr>
        <p:spPr>
          <a:xfrm rot="16200000">
            <a:off x="4733364" y="-1784377"/>
            <a:ext cx="450210" cy="8847316"/>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18</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grpSp>
        <p:nvGrpSpPr>
          <p:cNvPr id="3" name="Gruppieren 2">
            <a:extLst>
              <a:ext uri="{FF2B5EF4-FFF2-40B4-BE49-F238E27FC236}">
                <a16:creationId xmlns:a16="http://schemas.microsoft.com/office/drawing/2014/main" xmlns="" id="{BECC2C2B-02AD-2D49-9E12-B8EFA391D97B}"/>
              </a:ext>
            </a:extLst>
          </p:cNvPr>
          <p:cNvGrpSpPr/>
          <p:nvPr/>
        </p:nvGrpSpPr>
        <p:grpSpPr>
          <a:xfrm>
            <a:off x="523876" y="3084719"/>
            <a:ext cx="2737118" cy="2853097"/>
            <a:chOff x="523876" y="3084719"/>
            <a:chExt cx="2737118" cy="2853097"/>
          </a:xfrm>
        </p:grpSpPr>
        <p:sp>
          <p:nvSpPr>
            <p:cNvPr id="54" name="Rechteck 53">
              <a:extLst>
                <a:ext uri="{FF2B5EF4-FFF2-40B4-BE49-F238E27FC236}">
                  <a16:creationId xmlns:a16="http://schemas.microsoft.com/office/drawing/2014/main" xmlns="" id="{17A84C5C-AECA-1848-970D-0C4C9271D618}"/>
                </a:ext>
              </a:extLst>
            </p:cNvPr>
            <p:cNvSpPr/>
            <p:nvPr/>
          </p:nvSpPr>
          <p:spPr>
            <a:xfrm rot="16200000">
              <a:off x="1084021" y="3760843"/>
              <a:ext cx="1616828" cy="2737118"/>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Rechteck 41"/>
            <p:cNvSpPr/>
            <p:nvPr/>
          </p:nvSpPr>
          <p:spPr>
            <a:xfrm rot="16200000">
              <a:off x="1292014" y="2316581"/>
              <a:ext cx="1200842" cy="2737117"/>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9" name="Rechteck 48"/>
          <p:cNvSpPr/>
          <p:nvPr/>
        </p:nvSpPr>
        <p:spPr>
          <a:xfrm>
            <a:off x="448902" y="1169305"/>
            <a:ext cx="8933223" cy="1069139"/>
          </a:xfrm>
          <a:prstGeom prst="rect">
            <a:avLst/>
          </a:prstGeom>
        </p:spPr>
        <p:txBody>
          <a:bodyPr wrap="square">
            <a:spAutoFit/>
          </a:bodyPr>
          <a:lstStyle/>
          <a:p>
            <a:pPr>
              <a:lnSpc>
                <a:spcPts val="1800"/>
              </a:lnSpc>
              <a:spcBef>
                <a:spcPts val="600"/>
              </a:spcBef>
              <a:spcAft>
                <a:spcPts val="600"/>
              </a:spcAft>
            </a:pPr>
            <a:r>
              <a:rPr lang="de-DE" sz="1400" b="1" dirty="0">
                <a:solidFill>
                  <a:srgbClr val="1F4B85"/>
                </a:solidFill>
                <a:latin typeface="DINPro"/>
                <a:ea typeface="DINPro Light" charset="0"/>
                <a:cs typeface="DINPro Light" charset="0"/>
              </a:rPr>
              <a:t>Eine bessere Planung und Abstimmung sind der Schlüssel zu mehr Effizienz!  </a:t>
            </a:r>
            <a:endParaRPr lang="de-DE" sz="1200" dirty="0">
              <a:solidFill>
                <a:srgbClr val="1F4B85"/>
              </a:solidFill>
              <a:latin typeface="DINPro"/>
              <a:ea typeface="DINPro Light" charset="0"/>
              <a:cs typeface="DINPro Light" charset="0"/>
            </a:endParaRPr>
          </a:p>
          <a:p>
            <a:pPr>
              <a:lnSpc>
                <a:spcPts val="1800"/>
              </a:lnSpc>
              <a:spcBef>
                <a:spcPts val="0"/>
              </a:spcBef>
              <a:spcAft>
                <a:spcPts val="600"/>
              </a:spcAft>
            </a:pPr>
            <a:r>
              <a:rPr lang="de-DE" sz="1200" dirty="0">
                <a:solidFill>
                  <a:srgbClr val="1F4B85"/>
                </a:solidFill>
                <a:latin typeface="DINPro"/>
                <a:ea typeface="DINPro Light" charset="0"/>
                <a:cs typeface="DINPro Light" charset="0"/>
              </a:rPr>
              <a:t>Durch die Nutzung digitaler Anwendungen und eine frühzeitige Einbindung in den Planungsprozess durch Building Information Modeling (BIM) leisten wir nicht nur Hilfestellung bei der Planung, Auslieferung und Baustellenlogistik, sondern optimieren auch das Kosten- und Zeitmanagement. </a:t>
            </a:r>
          </a:p>
        </p:txBody>
      </p:sp>
      <p:sp>
        <p:nvSpPr>
          <p:cNvPr id="25" name="Titel 1">
            <a:extLst>
              <a:ext uri="{FF2B5EF4-FFF2-40B4-BE49-F238E27FC236}">
                <a16:creationId xmlns:a16="http://schemas.microsoft.com/office/drawing/2014/main" xmlns="" id="{6E62FA02-E148-0B4C-A725-3A08BEF30E50}"/>
              </a:ext>
            </a:extLst>
          </p:cNvPr>
          <p:cNvSpPr txBox="1">
            <a:spLocks/>
          </p:cNvSpPr>
          <p:nvPr/>
        </p:nvSpPr>
        <p:spPr>
          <a:xfrm>
            <a:off x="540000" y="176400"/>
            <a:ext cx="5664693" cy="884892"/>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BIM Anwendung</a:t>
            </a:r>
          </a:p>
          <a:p>
            <a:pPr>
              <a:lnSpc>
                <a:spcPct val="100000"/>
              </a:lnSpc>
            </a:pPr>
            <a:r>
              <a:rPr lang="de-DE" sz="2000" b="1" dirty="0">
                <a:solidFill>
                  <a:srgbClr val="A7B4DA"/>
                </a:solidFill>
                <a:latin typeface="DINPro" charset="0"/>
                <a:ea typeface="DINPro" charset="0"/>
                <a:cs typeface="DINPro" charset="0"/>
              </a:rPr>
              <a:t>Wie profitieren unsere Kunden davon?</a:t>
            </a:r>
          </a:p>
        </p:txBody>
      </p:sp>
      <p:sp>
        <p:nvSpPr>
          <p:cNvPr id="32" name="Rechteck 31">
            <a:extLst>
              <a:ext uri="{FF2B5EF4-FFF2-40B4-BE49-F238E27FC236}">
                <a16:creationId xmlns:a16="http://schemas.microsoft.com/office/drawing/2014/main" xmlns="" id="{B12CB6D8-518B-A746-ACB4-2E2C0BF43EDB}"/>
              </a:ext>
            </a:extLst>
          </p:cNvPr>
          <p:cNvSpPr/>
          <p:nvPr/>
        </p:nvSpPr>
        <p:spPr>
          <a:xfrm>
            <a:off x="544981" y="2493468"/>
            <a:ext cx="8816040" cy="307777"/>
          </a:xfrm>
          <a:prstGeom prst="rect">
            <a:avLst/>
          </a:prstGeom>
        </p:spPr>
        <p:txBody>
          <a:bodyPr wrap="square">
            <a:spAutoFit/>
          </a:bodyPr>
          <a:lstStyle/>
          <a:p>
            <a:pPr algn="ctr">
              <a:lnSpc>
                <a:spcPct val="100000"/>
              </a:lnSpc>
            </a:pPr>
            <a:r>
              <a:rPr lang="de-DE" sz="1400" b="1" dirty="0">
                <a:solidFill>
                  <a:srgbClr val="1F4B85"/>
                </a:solidFill>
                <a:latin typeface="DINPro" charset="0"/>
                <a:ea typeface="DINPro" charset="0"/>
                <a:cs typeface="DINPro" charset="0"/>
              </a:rPr>
              <a:t>Mehrwert über das gesamte Bauprojekt</a:t>
            </a:r>
          </a:p>
        </p:txBody>
      </p:sp>
      <p:grpSp>
        <p:nvGrpSpPr>
          <p:cNvPr id="6" name="Gruppieren 5">
            <a:extLst>
              <a:ext uri="{FF2B5EF4-FFF2-40B4-BE49-F238E27FC236}">
                <a16:creationId xmlns:a16="http://schemas.microsoft.com/office/drawing/2014/main" xmlns="" id="{BDB569EC-D41D-0445-BA45-5F8E74F7D0DD}"/>
              </a:ext>
            </a:extLst>
          </p:cNvPr>
          <p:cNvGrpSpPr/>
          <p:nvPr/>
        </p:nvGrpSpPr>
        <p:grpSpPr>
          <a:xfrm>
            <a:off x="3585559" y="3084722"/>
            <a:ext cx="2736003" cy="2853088"/>
            <a:chOff x="3585559" y="3084722"/>
            <a:chExt cx="2736003" cy="2853088"/>
          </a:xfrm>
        </p:grpSpPr>
        <p:sp>
          <p:nvSpPr>
            <p:cNvPr id="57" name="Rechteck 56">
              <a:extLst>
                <a:ext uri="{FF2B5EF4-FFF2-40B4-BE49-F238E27FC236}">
                  <a16:creationId xmlns:a16="http://schemas.microsoft.com/office/drawing/2014/main" xmlns="" id="{EE14621E-20FD-554E-975F-E0308F942F43}"/>
                </a:ext>
              </a:extLst>
            </p:cNvPr>
            <p:cNvSpPr/>
            <p:nvPr/>
          </p:nvSpPr>
          <p:spPr>
            <a:xfrm rot="16200000">
              <a:off x="4145150" y="3761398"/>
              <a:ext cx="1616823" cy="273600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32">
              <a:extLst>
                <a:ext uri="{FF2B5EF4-FFF2-40B4-BE49-F238E27FC236}">
                  <a16:creationId xmlns:a16="http://schemas.microsoft.com/office/drawing/2014/main" xmlns="" id="{04E484D8-3E4C-3441-A7B1-74C7EFE637BB}"/>
                </a:ext>
              </a:extLst>
            </p:cNvPr>
            <p:cNvSpPr/>
            <p:nvPr/>
          </p:nvSpPr>
          <p:spPr>
            <a:xfrm rot="16200000">
              <a:off x="4353140" y="2317141"/>
              <a:ext cx="1200838" cy="273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 name="Gruppieren 6">
            <a:extLst>
              <a:ext uri="{FF2B5EF4-FFF2-40B4-BE49-F238E27FC236}">
                <a16:creationId xmlns:a16="http://schemas.microsoft.com/office/drawing/2014/main" xmlns="" id="{A205EC58-A8ED-AD47-889D-604200A44FB6}"/>
              </a:ext>
            </a:extLst>
          </p:cNvPr>
          <p:cNvGrpSpPr/>
          <p:nvPr/>
        </p:nvGrpSpPr>
        <p:grpSpPr>
          <a:xfrm>
            <a:off x="6646126" y="3084720"/>
            <a:ext cx="2736003" cy="2850536"/>
            <a:chOff x="6646126" y="3084720"/>
            <a:chExt cx="2736003" cy="2850536"/>
          </a:xfrm>
        </p:grpSpPr>
        <p:sp>
          <p:nvSpPr>
            <p:cNvPr id="58" name="Rechteck 57">
              <a:extLst>
                <a:ext uri="{FF2B5EF4-FFF2-40B4-BE49-F238E27FC236}">
                  <a16:creationId xmlns:a16="http://schemas.microsoft.com/office/drawing/2014/main" xmlns="" id="{DC3FE085-0FD3-3A4A-9E5B-5AD8CAD253AC}"/>
                </a:ext>
              </a:extLst>
            </p:cNvPr>
            <p:cNvSpPr/>
            <p:nvPr/>
          </p:nvSpPr>
          <p:spPr>
            <a:xfrm rot="16200000">
              <a:off x="7206993" y="3760120"/>
              <a:ext cx="1614270" cy="2736002"/>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Rechteck 33">
              <a:extLst>
                <a:ext uri="{FF2B5EF4-FFF2-40B4-BE49-F238E27FC236}">
                  <a16:creationId xmlns:a16="http://schemas.microsoft.com/office/drawing/2014/main" xmlns="" id="{B3ABFDA7-A7E9-C840-872F-EECB6228C8B0}"/>
                </a:ext>
              </a:extLst>
            </p:cNvPr>
            <p:cNvSpPr/>
            <p:nvPr/>
          </p:nvSpPr>
          <p:spPr>
            <a:xfrm rot="16200000">
              <a:off x="7413705" y="2317141"/>
              <a:ext cx="1200842" cy="273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0" name="Gruppieren 9">
            <a:extLst>
              <a:ext uri="{FF2B5EF4-FFF2-40B4-BE49-F238E27FC236}">
                <a16:creationId xmlns:a16="http://schemas.microsoft.com/office/drawing/2014/main" xmlns="" id="{1A0E070E-7337-134F-92A8-1C3A1F380511}"/>
              </a:ext>
            </a:extLst>
          </p:cNvPr>
          <p:cNvGrpSpPr/>
          <p:nvPr/>
        </p:nvGrpSpPr>
        <p:grpSpPr>
          <a:xfrm>
            <a:off x="544980" y="3273369"/>
            <a:ext cx="3058464" cy="2303439"/>
            <a:chOff x="544980" y="3273369"/>
            <a:chExt cx="3058464" cy="2303439"/>
          </a:xfrm>
        </p:grpSpPr>
        <p:pic>
          <p:nvPicPr>
            <p:cNvPr id="4" name="Grafik 3">
              <a:extLst>
                <a:ext uri="{FF2B5EF4-FFF2-40B4-BE49-F238E27FC236}">
                  <a16:creationId xmlns:a16="http://schemas.microsoft.com/office/drawing/2014/main" xmlns="" id="{5EA93070-CC92-4D48-A9D8-86314D638F59}"/>
                </a:ext>
              </a:extLst>
            </p:cNvPr>
            <p:cNvPicPr>
              <a:picLocks noChangeAspect="1"/>
            </p:cNvPicPr>
            <p:nvPr/>
          </p:nvPicPr>
          <p:blipFill>
            <a:blip r:embed="rId3"/>
            <a:stretch>
              <a:fillRect/>
            </a:stretch>
          </p:blipFill>
          <p:spPr>
            <a:xfrm>
              <a:off x="1708284" y="3273369"/>
              <a:ext cx="365400" cy="201600"/>
            </a:xfrm>
            <a:prstGeom prst="rect">
              <a:avLst/>
            </a:prstGeom>
          </p:spPr>
        </p:pic>
        <p:sp>
          <p:nvSpPr>
            <p:cNvPr id="38" name="Rechteck 37">
              <a:extLst>
                <a:ext uri="{FF2B5EF4-FFF2-40B4-BE49-F238E27FC236}">
                  <a16:creationId xmlns:a16="http://schemas.microsoft.com/office/drawing/2014/main" xmlns="" id="{EFC9EA15-CFDF-C84A-8471-E4B443351606}"/>
                </a:ext>
              </a:extLst>
            </p:cNvPr>
            <p:cNvSpPr/>
            <p:nvPr/>
          </p:nvSpPr>
          <p:spPr>
            <a:xfrm>
              <a:off x="660730" y="4745811"/>
              <a:ext cx="2942714" cy="830997"/>
            </a:xfrm>
            <a:prstGeom prst="rect">
              <a:avLst/>
            </a:prstGeom>
          </p:spPr>
          <p:txBody>
            <a:bodyPr wrap="square">
              <a:spAutoFit/>
            </a:bodyPr>
            <a:lstStyle/>
            <a:p>
              <a:pPr marL="171450" indent="-171450">
                <a:lnSpc>
                  <a:spcPct val="100000"/>
                </a:lnSpc>
                <a:buClr>
                  <a:schemeClr val="bg1"/>
                </a:buClr>
                <a:buSzPct val="80000"/>
                <a:buFont typeface="Wingdings" pitchFamily="2" charset="2"/>
                <a:buChar char="§"/>
              </a:pPr>
              <a:r>
                <a:rPr lang="de-DE" sz="1200" dirty="0">
                  <a:solidFill>
                    <a:schemeClr val="bg1"/>
                  </a:solidFill>
                  <a:latin typeface="DINPro Light" charset="0"/>
                  <a:ea typeface="DINPro Light" charset="0"/>
                  <a:cs typeface="DINPro Light" charset="0"/>
                </a:rPr>
                <a:t>Reduktion von Planungsfehlern</a:t>
              </a:r>
            </a:p>
            <a:p>
              <a:pPr marL="171450" indent="-171450">
                <a:lnSpc>
                  <a:spcPct val="100000"/>
                </a:lnSpc>
                <a:buClr>
                  <a:schemeClr val="bg1"/>
                </a:buClr>
                <a:buSzPct val="80000"/>
                <a:buFont typeface="Wingdings" pitchFamily="2" charset="2"/>
                <a:buChar char="§"/>
              </a:pPr>
              <a:r>
                <a:rPr lang="de-DE" sz="1200" dirty="0">
                  <a:solidFill>
                    <a:schemeClr val="bg1"/>
                  </a:solidFill>
                  <a:latin typeface="DINPro Light" charset="0"/>
                  <a:ea typeface="DINPro Light" charset="0"/>
                  <a:cs typeface="DINPro Light" charset="0"/>
                </a:rPr>
                <a:t>Geringere Baukosten und Bauzeit</a:t>
              </a:r>
            </a:p>
            <a:p>
              <a:pPr marL="171450" indent="-171450">
                <a:lnSpc>
                  <a:spcPct val="100000"/>
                </a:lnSpc>
                <a:buClr>
                  <a:schemeClr val="bg1"/>
                </a:buClr>
                <a:buSzPct val="80000"/>
                <a:buFont typeface="Wingdings" pitchFamily="2" charset="2"/>
                <a:buChar char="§"/>
              </a:pPr>
              <a:r>
                <a:rPr lang="de-DE" sz="1200" dirty="0">
                  <a:solidFill>
                    <a:schemeClr val="bg1"/>
                  </a:solidFill>
                  <a:latin typeface="DINPro Light" charset="0"/>
                  <a:ea typeface="DINPro Light" charset="0"/>
                  <a:cs typeface="DINPro Light" charset="0"/>
                </a:rPr>
                <a:t>Reduktion des Materialaufwands</a:t>
              </a:r>
            </a:p>
            <a:p>
              <a:pPr marL="171450" indent="-171450">
                <a:lnSpc>
                  <a:spcPct val="100000"/>
                </a:lnSpc>
                <a:buClr>
                  <a:schemeClr val="bg1"/>
                </a:buClr>
                <a:buSzPct val="80000"/>
                <a:buFont typeface="Wingdings" pitchFamily="2" charset="2"/>
                <a:buChar char="§"/>
              </a:pPr>
              <a:r>
                <a:rPr lang="de-DE" sz="1200" dirty="0">
                  <a:solidFill>
                    <a:schemeClr val="bg1"/>
                  </a:solidFill>
                  <a:latin typeface="DINPro Light" charset="0"/>
                  <a:ea typeface="DINPro Light" charset="0"/>
                  <a:cs typeface="DINPro Light" charset="0"/>
                </a:rPr>
                <a:t>Optimierte Flächennutzung</a:t>
              </a:r>
            </a:p>
          </p:txBody>
        </p:sp>
        <p:sp>
          <p:nvSpPr>
            <p:cNvPr id="41" name="Rechteck 40">
              <a:extLst>
                <a:ext uri="{FF2B5EF4-FFF2-40B4-BE49-F238E27FC236}">
                  <a16:creationId xmlns:a16="http://schemas.microsoft.com/office/drawing/2014/main" xmlns="" id="{101FE3B6-2442-CC4F-AED3-FE800CBDD946}"/>
                </a:ext>
              </a:extLst>
            </p:cNvPr>
            <p:cNvSpPr/>
            <p:nvPr/>
          </p:nvSpPr>
          <p:spPr>
            <a:xfrm>
              <a:off x="544980" y="3606734"/>
              <a:ext cx="2716012" cy="492443"/>
            </a:xfrm>
            <a:prstGeom prst="rect">
              <a:avLst/>
            </a:prstGeom>
          </p:spPr>
          <p:txBody>
            <a:bodyPr wrap="square">
              <a:spAutoFit/>
            </a:bodyPr>
            <a:lstStyle/>
            <a:p>
              <a:pPr algn="ctr">
                <a:lnSpc>
                  <a:spcPct val="100000"/>
                </a:lnSpc>
              </a:pPr>
              <a:r>
                <a:rPr lang="de-DE" sz="1300" b="1" dirty="0">
                  <a:solidFill>
                    <a:schemeClr val="bg1"/>
                  </a:solidFill>
                  <a:latin typeface="DINPro Light" charset="0"/>
                  <a:ea typeface="DINPro Light" charset="0"/>
                  <a:cs typeface="DINPro Light" charset="0"/>
                </a:rPr>
                <a:t>Maximale Wertschöpfung </a:t>
              </a:r>
              <a:br>
                <a:rPr lang="de-DE" sz="1300" b="1" dirty="0">
                  <a:solidFill>
                    <a:schemeClr val="bg1"/>
                  </a:solidFill>
                  <a:latin typeface="DINPro Light" charset="0"/>
                  <a:ea typeface="DINPro Light" charset="0"/>
                  <a:cs typeface="DINPro Light" charset="0"/>
                </a:rPr>
              </a:br>
              <a:r>
                <a:rPr lang="de-DE" sz="1300" b="1" dirty="0">
                  <a:solidFill>
                    <a:schemeClr val="bg1"/>
                  </a:solidFill>
                  <a:latin typeface="DINPro Light" charset="0"/>
                  <a:ea typeface="DINPro Light" charset="0"/>
                  <a:cs typeface="DINPro Light" charset="0"/>
                </a:rPr>
                <a:t>bei Wand- und Gebäudeplanung</a:t>
              </a:r>
            </a:p>
          </p:txBody>
        </p:sp>
        <p:sp>
          <p:nvSpPr>
            <p:cNvPr id="55" name="Rechteck 54">
              <a:extLst>
                <a:ext uri="{FF2B5EF4-FFF2-40B4-BE49-F238E27FC236}">
                  <a16:creationId xmlns:a16="http://schemas.microsoft.com/office/drawing/2014/main" xmlns="" id="{93B1C63F-2AED-EF46-A0FA-36EDDABFB4FA}"/>
                </a:ext>
              </a:extLst>
            </p:cNvPr>
            <p:cNvSpPr/>
            <p:nvPr/>
          </p:nvSpPr>
          <p:spPr>
            <a:xfrm>
              <a:off x="760257" y="4423635"/>
              <a:ext cx="2716012" cy="292388"/>
            </a:xfrm>
            <a:prstGeom prst="rect">
              <a:avLst/>
            </a:prstGeom>
          </p:spPr>
          <p:txBody>
            <a:bodyPr wrap="square" lIns="0">
              <a:spAutoFit/>
            </a:bodyPr>
            <a:lstStyle/>
            <a:p>
              <a:pPr>
                <a:lnSpc>
                  <a:spcPct val="100000"/>
                </a:lnSpc>
              </a:pPr>
              <a:r>
                <a:rPr lang="de-DE" sz="1300" b="1" dirty="0">
                  <a:solidFill>
                    <a:srgbClr val="1F4B85"/>
                  </a:solidFill>
                  <a:latin typeface="DINPro Light" charset="0"/>
                  <a:ea typeface="DINPro Light" charset="0"/>
                  <a:cs typeface="DINPro Light" charset="0"/>
                </a:rPr>
                <a:t>Gebäudeplanung</a:t>
              </a:r>
            </a:p>
          </p:txBody>
        </p:sp>
      </p:grpSp>
      <p:grpSp>
        <p:nvGrpSpPr>
          <p:cNvPr id="11" name="Gruppieren 10">
            <a:extLst>
              <a:ext uri="{FF2B5EF4-FFF2-40B4-BE49-F238E27FC236}">
                <a16:creationId xmlns:a16="http://schemas.microsoft.com/office/drawing/2014/main" xmlns="" id="{CC7039DE-D756-BC4A-A665-D8ADCCF8C955}"/>
              </a:ext>
            </a:extLst>
          </p:cNvPr>
          <p:cNvGrpSpPr/>
          <p:nvPr/>
        </p:nvGrpSpPr>
        <p:grpSpPr>
          <a:xfrm>
            <a:off x="3564452" y="3228521"/>
            <a:ext cx="2973584" cy="2555545"/>
            <a:chOff x="3564452" y="3228521"/>
            <a:chExt cx="2973584" cy="2555545"/>
          </a:xfrm>
        </p:grpSpPr>
        <p:pic>
          <p:nvPicPr>
            <p:cNvPr id="5" name="Grafik 4">
              <a:extLst>
                <a:ext uri="{FF2B5EF4-FFF2-40B4-BE49-F238E27FC236}">
                  <a16:creationId xmlns:a16="http://schemas.microsoft.com/office/drawing/2014/main" xmlns="" id="{D74EA9E3-C796-A84C-820C-DA3CE42D50CB}"/>
                </a:ext>
              </a:extLst>
            </p:cNvPr>
            <p:cNvPicPr>
              <a:picLocks noChangeAspect="1"/>
            </p:cNvPicPr>
            <p:nvPr/>
          </p:nvPicPr>
          <p:blipFill>
            <a:blip r:embed="rId4"/>
            <a:stretch>
              <a:fillRect/>
            </a:stretch>
          </p:blipFill>
          <p:spPr>
            <a:xfrm>
              <a:off x="4814296" y="3228521"/>
              <a:ext cx="278525" cy="292896"/>
            </a:xfrm>
            <a:prstGeom prst="rect">
              <a:avLst/>
            </a:prstGeom>
          </p:spPr>
        </p:pic>
        <p:sp>
          <p:nvSpPr>
            <p:cNvPr id="43" name="Rechteck 42">
              <a:extLst>
                <a:ext uri="{FF2B5EF4-FFF2-40B4-BE49-F238E27FC236}">
                  <a16:creationId xmlns:a16="http://schemas.microsoft.com/office/drawing/2014/main" xmlns="" id="{C03A03B8-8462-0347-B0FB-408A47A3FAA7}"/>
                </a:ext>
              </a:extLst>
            </p:cNvPr>
            <p:cNvSpPr/>
            <p:nvPr/>
          </p:nvSpPr>
          <p:spPr>
            <a:xfrm>
              <a:off x="3564452" y="3606734"/>
              <a:ext cx="2757107" cy="492443"/>
            </a:xfrm>
            <a:prstGeom prst="rect">
              <a:avLst/>
            </a:prstGeom>
          </p:spPr>
          <p:txBody>
            <a:bodyPr wrap="square">
              <a:spAutoFit/>
            </a:bodyPr>
            <a:lstStyle/>
            <a:p>
              <a:pPr algn="ctr">
                <a:lnSpc>
                  <a:spcPct val="100000"/>
                </a:lnSpc>
              </a:pPr>
              <a:r>
                <a:rPr lang="de-DE" sz="1300" b="1" dirty="0">
                  <a:solidFill>
                    <a:schemeClr val="bg1"/>
                  </a:solidFill>
                  <a:latin typeface="DINPro Light" charset="0"/>
                  <a:ea typeface="DINPro Light" charset="0"/>
                  <a:cs typeface="DINPro Light" charset="0"/>
                </a:rPr>
                <a:t>Nahtlose und </a:t>
              </a:r>
            </a:p>
            <a:p>
              <a:pPr algn="ctr">
                <a:lnSpc>
                  <a:spcPct val="100000"/>
                </a:lnSpc>
              </a:pPr>
              <a:r>
                <a:rPr lang="de-DE" sz="1300" b="1" dirty="0">
                  <a:solidFill>
                    <a:schemeClr val="bg1"/>
                  </a:solidFill>
                  <a:latin typeface="DINPro Light" charset="0"/>
                  <a:ea typeface="DINPro Light" charset="0"/>
                  <a:cs typeface="DINPro Light" charset="0"/>
                </a:rPr>
                <a:t>kosteneffiziente Lieferkette</a:t>
              </a:r>
            </a:p>
          </p:txBody>
        </p:sp>
        <p:sp>
          <p:nvSpPr>
            <p:cNvPr id="52" name="Rechteck 51">
              <a:extLst>
                <a:ext uri="{FF2B5EF4-FFF2-40B4-BE49-F238E27FC236}">
                  <a16:creationId xmlns:a16="http://schemas.microsoft.com/office/drawing/2014/main" xmlns="" id="{A419B9D4-B657-194B-8276-2CD40E73DE76}"/>
                </a:ext>
              </a:extLst>
            </p:cNvPr>
            <p:cNvSpPr/>
            <p:nvPr/>
          </p:nvSpPr>
          <p:spPr>
            <a:xfrm>
              <a:off x="3717495" y="4676070"/>
              <a:ext cx="2559636" cy="1107996"/>
            </a:xfrm>
            <a:prstGeom prst="rect">
              <a:avLst/>
            </a:prstGeom>
          </p:spPr>
          <p:txBody>
            <a:bodyPr wrap="square">
              <a:spAutoFit/>
            </a:bodyPr>
            <a:lstStyle/>
            <a:p>
              <a:pPr marL="171450" indent="-171450">
                <a:lnSpc>
                  <a:spcPct val="150000"/>
                </a:lnSpc>
                <a:buSzPct val="80000"/>
                <a:buFont typeface="Wingdings" pitchFamily="2" charset="2"/>
                <a:buChar char="§"/>
              </a:pPr>
              <a:r>
                <a:rPr lang="de-DE" sz="1200" dirty="0">
                  <a:solidFill>
                    <a:schemeClr val="bg1"/>
                  </a:solidFill>
                  <a:latin typeface="DINPro Light" charset="0"/>
                  <a:ea typeface="DINPro Light" charset="0"/>
                  <a:cs typeface="DINPro Light" charset="0"/>
                </a:rPr>
                <a:t>Exaktere Materialberechnung</a:t>
              </a:r>
            </a:p>
            <a:p>
              <a:pPr marL="171450" indent="-171450">
                <a:lnSpc>
                  <a:spcPct val="100000"/>
                </a:lnSpc>
                <a:buSzPct val="80000"/>
                <a:buFont typeface="Wingdings" pitchFamily="2" charset="2"/>
                <a:buChar char="§"/>
              </a:pPr>
              <a:r>
                <a:rPr lang="de-DE" sz="1200" dirty="0">
                  <a:solidFill>
                    <a:schemeClr val="bg1"/>
                  </a:solidFill>
                  <a:latin typeface="DINPro Light" charset="0"/>
                  <a:ea typeface="DINPro Light" charset="0"/>
                  <a:cs typeface="DINPro Light" charset="0"/>
                </a:rPr>
                <a:t>Verlässliche Kosten- und Lieferplanung</a:t>
              </a:r>
            </a:p>
            <a:p>
              <a:pPr marL="171450" indent="-171450">
                <a:lnSpc>
                  <a:spcPct val="100000"/>
                </a:lnSpc>
                <a:buSzPct val="80000"/>
                <a:buFont typeface="Wingdings" pitchFamily="2" charset="2"/>
                <a:buChar char="§"/>
              </a:pPr>
              <a:r>
                <a:rPr lang="de-DE" sz="1200" dirty="0">
                  <a:solidFill>
                    <a:schemeClr val="bg1"/>
                  </a:solidFill>
                  <a:latin typeface="DINPro Light" charset="0"/>
                  <a:ea typeface="DINPro Light" charset="0"/>
                  <a:cs typeface="DINPro Light" charset="0"/>
                </a:rPr>
                <a:t>Individuell vorproduzierte Wandelemente</a:t>
              </a:r>
            </a:p>
          </p:txBody>
        </p:sp>
        <p:sp>
          <p:nvSpPr>
            <p:cNvPr id="59" name="Rechteck 58">
              <a:extLst>
                <a:ext uri="{FF2B5EF4-FFF2-40B4-BE49-F238E27FC236}">
                  <a16:creationId xmlns:a16="http://schemas.microsoft.com/office/drawing/2014/main" xmlns="" id="{F479C053-5E45-A945-B8D5-1D3E70EE3BDC}"/>
                </a:ext>
              </a:extLst>
            </p:cNvPr>
            <p:cNvSpPr/>
            <p:nvPr/>
          </p:nvSpPr>
          <p:spPr>
            <a:xfrm>
              <a:off x="3822024" y="4423635"/>
              <a:ext cx="2716012" cy="492443"/>
            </a:xfrm>
            <a:prstGeom prst="rect">
              <a:avLst/>
            </a:prstGeom>
          </p:spPr>
          <p:txBody>
            <a:bodyPr wrap="square" lIns="0">
              <a:spAutoFit/>
            </a:bodyPr>
            <a:lstStyle/>
            <a:p>
              <a:r>
                <a:rPr lang="de-DE" sz="1300" b="1" dirty="0">
                  <a:solidFill>
                    <a:srgbClr val="1F4B85"/>
                  </a:solidFill>
                  <a:latin typeface="DINPro Light" charset="0"/>
                  <a:ea typeface="DINPro Light" charset="0"/>
                  <a:cs typeface="DINPro Light" charset="0"/>
                </a:rPr>
                <a:t>Bestell- und Lieferprozess</a:t>
              </a:r>
            </a:p>
            <a:p>
              <a:pPr algn="ctr"/>
              <a:endParaRPr lang="de-DE" sz="1300" b="1" dirty="0">
                <a:solidFill>
                  <a:srgbClr val="1F4B85"/>
                </a:solidFill>
                <a:latin typeface="DINPro Light" charset="0"/>
                <a:ea typeface="DINPro Light" charset="0"/>
                <a:cs typeface="DINPro Light" charset="0"/>
              </a:endParaRPr>
            </a:p>
          </p:txBody>
        </p:sp>
      </p:grpSp>
      <p:grpSp>
        <p:nvGrpSpPr>
          <p:cNvPr id="13" name="Gruppieren 12">
            <a:extLst>
              <a:ext uri="{FF2B5EF4-FFF2-40B4-BE49-F238E27FC236}">
                <a16:creationId xmlns:a16="http://schemas.microsoft.com/office/drawing/2014/main" xmlns="" id="{76EA93C7-9532-B040-BD40-1A9F90294A03}"/>
              </a:ext>
            </a:extLst>
          </p:cNvPr>
          <p:cNvGrpSpPr/>
          <p:nvPr/>
        </p:nvGrpSpPr>
        <p:grpSpPr>
          <a:xfrm>
            <a:off x="6646124" y="3251788"/>
            <a:ext cx="2926808" cy="2339863"/>
            <a:chOff x="6646124" y="3251788"/>
            <a:chExt cx="2926808" cy="2339863"/>
          </a:xfrm>
        </p:grpSpPr>
        <p:pic>
          <p:nvPicPr>
            <p:cNvPr id="8" name="Grafik 7">
              <a:extLst>
                <a:ext uri="{FF2B5EF4-FFF2-40B4-BE49-F238E27FC236}">
                  <a16:creationId xmlns:a16="http://schemas.microsoft.com/office/drawing/2014/main" xmlns="" id="{2568F86E-5548-774E-88DC-8A57A6330535}"/>
                </a:ext>
              </a:extLst>
            </p:cNvPr>
            <p:cNvPicPr>
              <a:picLocks noChangeAspect="1"/>
            </p:cNvPicPr>
            <p:nvPr/>
          </p:nvPicPr>
          <p:blipFill>
            <a:blip r:embed="rId5"/>
            <a:stretch>
              <a:fillRect/>
            </a:stretch>
          </p:blipFill>
          <p:spPr>
            <a:xfrm>
              <a:off x="7789435" y="3251788"/>
              <a:ext cx="449380" cy="269628"/>
            </a:xfrm>
            <a:prstGeom prst="rect">
              <a:avLst/>
            </a:prstGeom>
          </p:spPr>
        </p:pic>
        <p:sp>
          <p:nvSpPr>
            <p:cNvPr id="44" name="Rechteck 43">
              <a:extLst>
                <a:ext uri="{FF2B5EF4-FFF2-40B4-BE49-F238E27FC236}">
                  <a16:creationId xmlns:a16="http://schemas.microsoft.com/office/drawing/2014/main" xmlns="" id="{19351086-354D-4C45-9381-C463290E0580}"/>
                </a:ext>
              </a:extLst>
            </p:cNvPr>
            <p:cNvSpPr/>
            <p:nvPr/>
          </p:nvSpPr>
          <p:spPr>
            <a:xfrm>
              <a:off x="6646124" y="3606734"/>
              <a:ext cx="2714896" cy="492443"/>
            </a:xfrm>
            <a:prstGeom prst="rect">
              <a:avLst/>
            </a:prstGeom>
          </p:spPr>
          <p:txBody>
            <a:bodyPr wrap="square">
              <a:spAutoFit/>
            </a:bodyPr>
            <a:lstStyle/>
            <a:p>
              <a:pPr algn="ctr">
                <a:lnSpc>
                  <a:spcPct val="100000"/>
                </a:lnSpc>
              </a:pPr>
              <a:r>
                <a:rPr lang="de-DE" sz="1300" b="1" dirty="0">
                  <a:solidFill>
                    <a:schemeClr val="bg1"/>
                  </a:solidFill>
                  <a:latin typeface="DINPro Light" charset="0"/>
                  <a:ea typeface="DINPro Light" charset="0"/>
                  <a:cs typeface="DINPro Light" charset="0"/>
                </a:rPr>
                <a:t>Optimierter </a:t>
              </a:r>
            </a:p>
            <a:p>
              <a:pPr algn="ctr">
                <a:lnSpc>
                  <a:spcPct val="100000"/>
                </a:lnSpc>
              </a:pPr>
              <a:r>
                <a:rPr lang="de-DE" sz="1300" b="1" dirty="0">
                  <a:solidFill>
                    <a:schemeClr val="bg1"/>
                  </a:solidFill>
                  <a:latin typeface="DINPro Light" charset="0"/>
                  <a:ea typeface="DINPro Light" charset="0"/>
                  <a:cs typeface="DINPro Light" charset="0"/>
                </a:rPr>
                <a:t>Bauablauf</a:t>
              </a:r>
            </a:p>
          </p:txBody>
        </p:sp>
        <p:sp>
          <p:nvSpPr>
            <p:cNvPr id="53" name="Rechteck 52">
              <a:extLst>
                <a:ext uri="{FF2B5EF4-FFF2-40B4-BE49-F238E27FC236}">
                  <a16:creationId xmlns:a16="http://schemas.microsoft.com/office/drawing/2014/main" xmlns="" id="{4F19C968-8441-E042-A2FE-833B4C9EED16}"/>
                </a:ext>
              </a:extLst>
            </p:cNvPr>
            <p:cNvSpPr/>
            <p:nvPr/>
          </p:nvSpPr>
          <p:spPr>
            <a:xfrm>
              <a:off x="6760678" y="4668321"/>
              <a:ext cx="2513360" cy="923330"/>
            </a:xfrm>
            <a:prstGeom prst="rect">
              <a:avLst/>
            </a:prstGeom>
          </p:spPr>
          <p:txBody>
            <a:bodyPr wrap="square">
              <a:spAutoFit/>
            </a:bodyPr>
            <a:lstStyle/>
            <a:p>
              <a:pPr marL="171450" indent="-171450">
                <a:lnSpc>
                  <a:spcPct val="150000"/>
                </a:lnSpc>
                <a:buSzPct val="80000"/>
                <a:buFont typeface="Wingdings" pitchFamily="2" charset="2"/>
                <a:buChar char="§"/>
              </a:pPr>
              <a:r>
                <a:rPr lang="de-DE" sz="1200" dirty="0">
                  <a:solidFill>
                    <a:schemeClr val="bg1"/>
                  </a:solidFill>
                  <a:latin typeface="DINPro Light" charset="0"/>
                  <a:ea typeface="DINPro Light" charset="0"/>
                  <a:cs typeface="DINPro Light" charset="0"/>
                </a:rPr>
                <a:t>Optimierte Baustellenlogistik</a:t>
              </a:r>
            </a:p>
            <a:p>
              <a:pPr marL="171450" indent="-171450">
                <a:lnSpc>
                  <a:spcPct val="100000"/>
                </a:lnSpc>
                <a:buSzPct val="80000"/>
                <a:buFont typeface="Wingdings" pitchFamily="2" charset="2"/>
                <a:buChar char="§"/>
              </a:pPr>
              <a:r>
                <a:rPr lang="de-DE" sz="1200" dirty="0">
                  <a:solidFill>
                    <a:schemeClr val="bg1"/>
                  </a:solidFill>
                  <a:latin typeface="DINPro Light" charset="0"/>
                  <a:ea typeface="DINPro Light" charset="0"/>
                  <a:cs typeface="DINPro Light" charset="0"/>
                </a:rPr>
                <a:t>100 Prozent Überblick auf der Baustelle</a:t>
              </a:r>
            </a:p>
            <a:p>
              <a:pPr marL="171450" indent="-171450">
                <a:lnSpc>
                  <a:spcPct val="100000"/>
                </a:lnSpc>
                <a:buSzPct val="80000"/>
                <a:buFont typeface="Wingdings" pitchFamily="2" charset="2"/>
                <a:buChar char="§"/>
              </a:pPr>
              <a:r>
                <a:rPr lang="de-DE" sz="1200" dirty="0">
                  <a:solidFill>
                    <a:schemeClr val="bg1"/>
                  </a:solidFill>
                  <a:latin typeface="DINPro Light" charset="0"/>
                  <a:ea typeface="DINPro Light" charset="0"/>
                  <a:cs typeface="DINPro Light" charset="0"/>
                </a:rPr>
                <a:t>Weniger Materialabfall   </a:t>
              </a:r>
            </a:p>
          </p:txBody>
        </p:sp>
        <p:sp>
          <p:nvSpPr>
            <p:cNvPr id="60" name="Rechteck 59">
              <a:extLst>
                <a:ext uri="{FF2B5EF4-FFF2-40B4-BE49-F238E27FC236}">
                  <a16:creationId xmlns:a16="http://schemas.microsoft.com/office/drawing/2014/main" xmlns="" id="{368FF4CA-A58D-864B-A7BA-E722A70B436B}"/>
                </a:ext>
              </a:extLst>
            </p:cNvPr>
            <p:cNvSpPr/>
            <p:nvPr/>
          </p:nvSpPr>
          <p:spPr>
            <a:xfrm>
              <a:off x="6856920" y="4423635"/>
              <a:ext cx="2716012" cy="292388"/>
            </a:xfrm>
            <a:prstGeom prst="rect">
              <a:avLst/>
            </a:prstGeom>
          </p:spPr>
          <p:txBody>
            <a:bodyPr wrap="square" lIns="0">
              <a:spAutoFit/>
            </a:bodyPr>
            <a:lstStyle/>
            <a:p>
              <a:pPr>
                <a:lnSpc>
                  <a:spcPct val="100000"/>
                </a:lnSpc>
              </a:pPr>
              <a:r>
                <a:rPr lang="de-DE" sz="1300" b="1" dirty="0">
                  <a:solidFill>
                    <a:srgbClr val="1F4B85"/>
                  </a:solidFill>
                  <a:latin typeface="DINPro Light" charset="0"/>
                  <a:ea typeface="DINPro Light" charset="0"/>
                  <a:cs typeface="DINPro Light" charset="0"/>
                </a:rPr>
                <a:t>Baustelle</a:t>
              </a:r>
            </a:p>
          </p:txBody>
        </p:sp>
      </p:grpSp>
      <p:pic>
        <p:nvPicPr>
          <p:cNvPr id="35" name="Grafik 34">
            <a:extLst>
              <a:ext uri="{FF2B5EF4-FFF2-40B4-BE49-F238E27FC236}">
                <a16:creationId xmlns:a16="http://schemas.microsoft.com/office/drawing/2014/main" xmlns="" id="{DBA3E340-6431-8E4A-B57A-3A2F903B7653}"/>
              </a:ext>
            </a:extLst>
          </p:cNvPr>
          <p:cNvPicPr>
            <a:picLocks noChangeAspect="1"/>
          </p:cNvPicPr>
          <p:nvPr/>
        </p:nvPicPr>
        <p:blipFill rotWithShape="1">
          <a:blip r:embed="rId6"/>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2012215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10" presetClass="entr"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4000"/>
                            </p:stCondLst>
                            <p:childTnLst>
                              <p:par>
                                <p:cTn id="32" presetID="10" presetClass="entr" presetSubtype="0" fill="hold" nodeType="after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6000"/>
                            </p:stCondLst>
                            <p:childTnLst>
                              <p:par>
                                <p:cTn id="40" presetID="10" presetClass="entr" presetSubtype="0" fill="hold" nodeType="afterEffect">
                                  <p:stCondLst>
                                    <p:cond delay="1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9" grpId="0"/>
      <p:bldP spid="25"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xmlns="" id="{EB66EF4E-7B78-2444-90F7-1266D48E4792}"/>
              </a:ext>
            </a:extLst>
          </p:cNvPr>
          <p:cNvPicPr>
            <a:picLocks noChangeAspect="1"/>
          </p:cNvPicPr>
          <p:nvPr/>
        </p:nvPicPr>
        <p:blipFill>
          <a:blip r:embed="rId3"/>
          <a:stretch>
            <a:fillRect/>
          </a:stretch>
        </p:blipFill>
        <p:spPr>
          <a:xfrm>
            <a:off x="1521152" y="1232949"/>
            <a:ext cx="6863693" cy="5732455"/>
          </a:xfrm>
          <a:prstGeom prst="rect">
            <a:avLst/>
          </a:prstGeom>
        </p:spPr>
      </p:pic>
      <p:sp>
        <p:nvSpPr>
          <p:cNvPr id="17" name="Rechteck 16">
            <a:extLst>
              <a:ext uri="{FF2B5EF4-FFF2-40B4-BE49-F238E27FC236}">
                <a16:creationId xmlns:a16="http://schemas.microsoft.com/office/drawing/2014/main" xmlns="" id="{3BA60547-BAF0-4A47-95D2-69231DE6B4ED}"/>
              </a:ext>
            </a:extLst>
          </p:cNvPr>
          <p:cNvSpPr/>
          <p:nvPr/>
        </p:nvSpPr>
        <p:spPr>
          <a:xfrm>
            <a:off x="2245453" y="1821023"/>
            <a:ext cx="5415093" cy="3030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xmlns="" id="{0133E2E2-2C14-8E45-8D2F-E5AA6733E619}"/>
              </a:ext>
            </a:extLst>
          </p:cNvPr>
          <p:cNvPicPr>
            <a:picLocks noChangeAspect="1"/>
          </p:cNvPicPr>
          <p:nvPr/>
        </p:nvPicPr>
        <p:blipFill rotWithShape="1">
          <a:blip r:embed="rId4"/>
          <a:srcRect l="17306"/>
          <a:stretch/>
        </p:blipFill>
        <p:spPr>
          <a:xfrm>
            <a:off x="2245453" y="1821023"/>
            <a:ext cx="5415093" cy="3085198"/>
          </a:xfrm>
          <a:prstGeom prst="rect">
            <a:avLst/>
          </a:prstGeom>
        </p:spPr>
      </p:pic>
      <p:pic>
        <p:nvPicPr>
          <p:cNvPr id="6" name="Grafik 5">
            <a:extLst>
              <a:ext uri="{FF2B5EF4-FFF2-40B4-BE49-F238E27FC236}">
                <a16:creationId xmlns:a16="http://schemas.microsoft.com/office/drawing/2014/main" xmlns="" id="{FC37D795-A877-944B-B7C7-27277FA0E252}"/>
              </a:ext>
            </a:extLst>
          </p:cNvPr>
          <p:cNvPicPr>
            <a:picLocks noChangeAspect="1"/>
          </p:cNvPicPr>
          <p:nvPr/>
        </p:nvPicPr>
        <p:blipFill rotWithShape="1">
          <a:blip r:embed="rId5"/>
          <a:srcRect l="10928" r="7539" b="1266"/>
          <a:stretch/>
        </p:blipFill>
        <p:spPr>
          <a:xfrm>
            <a:off x="2245453" y="1821023"/>
            <a:ext cx="5415093" cy="3085198"/>
          </a:xfrm>
          <a:prstGeom prst="rect">
            <a:avLst/>
          </a:prstGeom>
        </p:spPr>
      </p:pic>
      <p:pic>
        <p:nvPicPr>
          <p:cNvPr id="16" name="Grafik 15">
            <a:extLst>
              <a:ext uri="{FF2B5EF4-FFF2-40B4-BE49-F238E27FC236}">
                <a16:creationId xmlns:a16="http://schemas.microsoft.com/office/drawing/2014/main" xmlns="" id="{25F5208B-6093-B54C-9D54-2F800E2F64FF}"/>
              </a:ext>
            </a:extLst>
          </p:cNvPr>
          <p:cNvPicPr>
            <a:picLocks noChangeAspect="1"/>
          </p:cNvPicPr>
          <p:nvPr/>
        </p:nvPicPr>
        <p:blipFill rotWithShape="1">
          <a:blip r:embed="rId6"/>
          <a:srcRect l="2810" t="1138" r="2259" b="1628"/>
          <a:stretch/>
        </p:blipFill>
        <p:spPr>
          <a:xfrm>
            <a:off x="2245453" y="1821022"/>
            <a:ext cx="5415847" cy="3085199"/>
          </a:xfrm>
          <a:prstGeom prst="rect">
            <a:avLst/>
          </a:pr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19</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25" name="Titel 1">
            <a:extLst>
              <a:ext uri="{FF2B5EF4-FFF2-40B4-BE49-F238E27FC236}">
                <a16:creationId xmlns:a16="http://schemas.microsoft.com/office/drawing/2014/main" xmlns="" id="{6E62FA02-E148-0B4C-A725-3A08BEF30E50}"/>
              </a:ext>
            </a:extLst>
          </p:cNvPr>
          <p:cNvSpPr txBox="1">
            <a:spLocks/>
          </p:cNvSpPr>
          <p:nvPr/>
        </p:nvSpPr>
        <p:spPr>
          <a:xfrm>
            <a:off x="539999" y="176400"/>
            <a:ext cx="8862417" cy="8015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Echte Transformation erleben. </a:t>
            </a:r>
            <a:r>
              <a:rPr lang="de-DE" sz="2000" b="1" dirty="0" err="1">
                <a:solidFill>
                  <a:schemeClr val="bg1"/>
                </a:solidFill>
                <a:latin typeface="DINPro" charset="0"/>
                <a:ea typeface="DINPro" charset="0"/>
                <a:cs typeface="DINPro" charset="0"/>
              </a:rPr>
              <a:t>Xellas</a:t>
            </a:r>
            <a:r>
              <a:rPr lang="de-DE" sz="2000" b="1" dirty="0">
                <a:solidFill>
                  <a:schemeClr val="bg1"/>
                </a:solidFill>
                <a:latin typeface="DINPro" charset="0"/>
                <a:ea typeface="DINPro" charset="0"/>
                <a:cs typeface="DINPro" charset="0"/>
              </a:rPr>
              <a:t> digitaler Planungsservice.</a:t>
            </a:r>
          </a:p>
          <a:p>
            <a:pPr>
              <a:lnSpc>
                <a:spcPct val="100000"/>
              </a:lnSpc>
            </a:pPr>
            <a:r>
              <a:rPr lang="de-DE" sz="2000" b="1" dirty="0">
                <a:solidFill>
                  <a:srgbClr val="A7B4DA"/>
                </a:solidFill>
                <a:latin typeface="DINPro" charset="0"/>
                <a:ea typeface="DINPro" charset="0"/>
                <a:cs typeface="DINPro" charset="0"/>
              </a:rPr>
              <a:t>Wir sind bereit für die Zukunft.</a:t>
            </a:r>
          </a:p>
        </p:txBody>
      </p:sp>
      <p:pic>
        <p:nvPicPr>
          <p:cNvPr id="9" name="Grafik 8">
            <a:extLst>
              <a:ext uri="{FF2B5EF4-FFF2-40B4-BE49-F238E27FC236}">
                <a16:creationId xmlns:a16="http://schemas.microsoft.com/office/drawing/2014/main" xmlns="" id="{9F17F2BD-B593-0F4C-B372-765DA4619BAA}"/>
              </a:ext>
            </a:extLst>
          </p:cNvPr>
          <p:cNvPicPr>
            <a:picLocks noChangeAspect="1"/>
          </p:cNvPicPr>
          <p:nvPr/>
        </p:nvPicPr>
        <p:blipFill rotWithShape="1">
          <a:blip r:embed="rId7"/>
          <a:srcRect l="25024" t="20937" r="3130" b="-20937"/>
          <a:stretch/>
        </p:blipFill>
        <p:spPr>
          <a:xfrm rot="17061925" flipH="1">
            <a:off x="-128418" y="-16484"/>
            <a:ext cx="837647" cy="806833"/>
          </a:xfrm>
          <a:prstGeom prst="rect">
            <a:avLst/>
          </a:prstGeom>
        </p:spPr>
      </p:pic>
      <p:pic>
        <p:nvPicPr>
          <p:cNvPr id="22" name="Grafik 21">
            <a:extLst>
              <a:ext uri="{FF2B5EF4-FFF2-40B4-BE49-F238E27FC236}">
                <a16:creationId xmlns:a16="http://schemas.microsoft.com/office/drawing/2014/main" xmlns="" id="{3EDB703E-047C-444D-B579-B5E96345484F}"/>
              </a:ext>
            </a:extLst>
          </p:cNvPr>
          <p:cNvPicPr>
            <a:picLocks noChangeAspect="1"/>
          </p:cNvPicPr>
          <p:nvPr/>
        </p:nvPicPr>
        <p:blipFill>
          <a:blip r:embed="rId8"/>
          <a:stretch>
            <a:fillRect/>
          </a:stretch>
        </p:blipFill>
        <p:spPr>
          <a:xfrm>
            <a:off x="2239184" y="1810139"/>
            <a:ext cx="5467902" cy="3096083"/>
          </a:xfrm>
          <a:prstGeom prst="rect">
            <a:avLst/>
          </a:prstGeom>
        </p:spPr>
      </p:pic>
    </p:spTree>
    <p:extLst>
      <p:ext uri="{BB962C8B-B14F-4D97-AF65-F5344CB8AC3E}">
        <p14:creationId xmlns:p14="http://schemas.microsoft.com/office/powerpoint/2010/main" xmlns="" val="108886023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37"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4500"/>
                            </p:stCondLst>
                            <p:childTnLst>
                              <p:par>
                                <p:cTn id="18" presetID="10" presetClass="entr" presetSubtype="0" fill="hold"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7000"/>
                            </p:stCondLst>
                            <p:childTnLst>
                              <p:par>
                                <p:cTn id="24" presetID="10" presetClass="entr" presetSubtype="0" fill="hold" nodeType="afterEffect">
                                  <p:stCondLst>
                                    <p:cond delay="20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9500"/>
                            </p:stCondLst>
                            <p:childTnLst>
                              <p:par>
                                <p:cTn id="28" presetID="10" presetClass="entr" presetSubtype="0" fill="hold" nodeType="afterEffect">
                                  <p:stCondLst>
                                    <p:cond delay="20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xmlns="" id="{41C3DE4D-58A9-1E45-94E5-6595A9E02957}"/>
              </a:ext>
            </a:extLst>
          </p:cNvPr>
          <p:cNvPicPr>
            <a:picLocks noChangeAspect="1"/>
          </p:cNvPicPr>
          <p:nvPr/>
        </p:nvPicPr>
        <p:blipFill rotWithShape="1">
          <a:blip r:embed="rId3"/>
          <a:srcRect l="509" t="1738"/>
          <a:stretch/>
        </p:blipFill>
        <p:spPr>
          <a:xfrm>
            <a:off x="-1" y="-32874"/>
            <a:ext cx="9912663" cy="6890873"/>
          </a:xfrm>
          <a:prstGeom prst="rect">
            <a:avLst/>
          </a:prstGeom>
        </p:spPr>
      </p:pic>
      <p:sp>
        <p:nvSpPr>
          <p:cNvPr id="24" name="Rechteck 23">
            <a:extLst>
              <a:ext uri="{FF2B5EF4-FFF2-40B4-BE49-F238E27FC236}">
                <a16:creationId xmlns:a16="http://schemas.microsoft.com/office/drawing/2014/main" xmlns="" id="{0B4EA042-8C88-2A48-9DC8-BCC2F05B5057}"/>
              </a:ext>
            </a:extLst>
          </p:cNvPr>
          <p:cNvSpPr/>
          <p:nvPr/>
        </p:nvSpPr>
        <p:spPr>
          <a:xfrm rot="16200000">
            <a:off x="4253726" y="-4286598"/>
            <a:ext cx="1398549"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winkliges Dreieck 24">
            <a:extLst>
              <a:ext uri="{FF2B5EF4-FFF2-40B4-BE49-F238E27FC236}">
                <a16:creationId xmlns:a16="http://schemas.microsoft.com/office/drawing/2014/main" xmlns="" id="{22E1D529-E179-D34C-BE6E-9EA87BEBC380}"/>
              </a:ext>
            </a:extLst>
          </p:cNvPr>
          <p:cNvSpPr/>
          <p:nvPr/>
        </p:nvSpPr>
        <p:spPr>
          <a:xfrm flipH="1">
            <a:off x="6686550" y="5040508"/>
            <a:ext cx="3219606" cy="18859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2" name="Foliennummernplatzhalter 1"/>
          <p:cNvSpPr>
            <a:spLocks noGrp="1"/>
          </p:cNvSpPr>
          <p:nvPr>
            <p:ph type="sldNum" sz="quarter" idx="12"/>
          </p:nvPr>
        </p:nvSpPr>
        <p:spPr/>
        <p:txBody>
          <a:bodyPr/>
          <a:lstStyle/>
          <a:p>
            <a:fld id="{A081CD56-4C5E-8142-891E-4DEEC8D4FBA7}" type="slidenum">
              <a:rPr lang="de-DE" smtClean="0">
                <a:solidFill>
                  <a:schemeClr val="bg1"/>
                </a:solidFill>
              </a:rPr>
              <a:pPr/>
              <a:t>2</a:t>
            </a:fld>
            <a:endParaRPr lang="de-DE" dirty="0">
              <a:solidFill>
                <a:schemeClr val="bg1"/>
              </a:solidFill>
            </a:endParaRPr>
          </a:p>
        </p:txBody>
      </p:sp>
      <p:sp>
        <p:nvSpPr>
          <p:cNvPr id="12" name="Rechteck 11"/>
          <p:cNvSpPr/>
          <p:nvPr/>
        </p:nvSpPr>
        <p:spPr>
          <a:xfrm>
            <a:off x="437885" y="6388354"/>
            <a:ext cx="391454" cy="215444"/>
          </a:xfrm>
          <a:prstGeom prst="rect">
            <a:avLst/>
          </a:prstGeom>
        </p:spPr>
        <p:txBody>
          <a:bodyPr wrap="none">
            <a:spAutoFit/>
          </a:bodyPr>
          <a:lstStyle/>
          <a:p>
            <a:r>
              <a:rPr lang="de-DE" sz="800" dirty="0">
                <a:solidFill>
                  <a:schemeClr val="bg1"/>
                </a:solidFill>
                <a:latin typeface="DINPro Light" charset="0"/>
                <a:ea typeface="DINPro Light" charset="0"/>
                <a:cs typeface="DINPro Light" charset="0"/>
              </a:rPr>
              <a:t>Seite</a:t>
            </a:r>
            <a:endParaRPr lang="de-DE" sz="800" dirty="0">
              <a:solidFill>
                <a:schemeClr val="bg1"/>
              </a:solidFill>
            </a:endParaRPr>
          </a:p>
        </p:txBody>
      </p:sp>
      <p:sp>
        <p:nvSpPr>
          <p:cNvPr id="7" name="Titel 1"/>
          <p:cNvSpPr txBox="1">
            <a:spLocks/>
          </p:cNvSpPr>
          <p:nvPr/>
        </p:nvSpPr>
        <p:spPr>
          <a:xfrm>
            <a:off x="540000" y="418731"/>
            <a:ext cx="4515115" cy="660762"/>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400" b="1" dirty="0" err="1">
                <a:solidFill>
                  <a:schemeClr val="bg1"/>
                </a:solidFill>
                <a:latin typeface="DINPro" charset="0"/>
                <a:ea typeface="DINPro" charset="0"/>
                <a:cs typeface="DINPro" charset="0"/>
              </a:rPr>
              <a:t>From</a:t>
            </a:r>
            <a:r>
              <a:rPr lang="de-DE" sz="2400" b="1" dirty="0">
                <a:solidFill>
                  <a:schemeClr val="bg1"/>
                </a:solidFill>
                <a:latin typeface="DINPro" charset="0"/>
                <a:ea typeface="DINPro" charset="0"/>
                <a:cs typeface="DINPro" charset="0"/>
              </a:rPr>
              <a:t> Blocks </a:t>
            </a:r>
            <a:r>
              <a:rPr lang="de-DE" sz="2400" b="1" dirty="0" err="1">
                <a:solidFill>
                  <a:schemeClr val="bg1"/>
                </a:solidFill>
                <a:latin typeface="DINPro" charset="0"/>
                <a:ea typeface="DINPro" charset="0"/>
                <a:cs typeface="DINPro" charset="0"/>
              </a:rPr>
              <a:t>to</a:t>
            </a:r>
            <a:r>
              <a:rPr lang="de-DE" sz="2400" b="1" dirty="0">
                <a:solidFill>
                  <a:schemeClr val="bg1"/>
                </a:solidFill>
                <a:latin typeface="DINPro" charset="0"/>
                <a:ea typeface="DINPro" charset="0"/>
                <a:cs typeface="DINPro" charset="0"/>
              </a:rPr>
              <a:t> Bytes</a:t>
            </a:r>
          </a:p>
          <a:p>
            <a:pPr>
              <a:lnSpc>
                <a:spcPct val="100000"/>
              </a:lnSpc>
            </a:pPr>
            <a:r>
              <a:rPr lang="de-DE" sz="2400" b="1" dirty="0">
                <a:solidFill>
                  <a:schemeClr val="bg1">
                    <a:alpha val="48000"/>
                  </a:schemeClr>
                </a:solidFill>
                <a:latin typeface="DINPro" charset="0"/>
                <a:ea typeface="DINPro" charset="0"/>
                <a:cs typeface="DINPro" charset="0"/>
              </a:rPr>
              <a:t>Wie werden Steine digital</a:t>
            </a:r>
          </a:p>
        </p:txBody>
      </p:sp>
      <p:sp>
        <p:nvSpPr>
          <p:cNvPr id="3" name="Rechteck 2"/>
          <p:cNvSpPr/>
          <p:nvPr/>
        </p:nvSpPr>
        <p:spPr>
          <a:xfrm>
            <a:off x="-3063213" y="2256438"/>
            <a:ext cx="3140603" cy="2092881"/>
          </a:xfrm>
          <a:prstGeom prst="rect">
            <a:avLst/>
          </a:prstGeom>
        </p:spPr>
        <p:txBody>
          <a:bodyPr wrap="none">
            <a:spAutoFit/>
          </a:bodyPr>
          <a:lstStyle/>
          <a:p>
            <a:r>
              <a:rPr lang="de-DE" sz="13000" b="1" dirty="0">
                <a:solidFill>
                  <a:schemeClr val="bg1"/>
                </a:solidFill>
                <a:latin typeface="DINPro" charset="0"/>
                <a:ea typeface="DINPro" charset="0"/>
                <a:cs typeface="DINPro" charset="0"/>
              </a:rPr>
              <a:t>BIM</a:t>
            </a:r>
            <a:endParaRPr lang="de-DE" sz="13000" dirty="0">
              <a:solidFill>
                <a:schemeClr val="bg1"/>
              </a:solidFill>
            </a:endParaRPr>
          </a:p>
        </p:txBody>
      </p:sp>
      <p:sp>
        <p:nvSpPr>
          <p:cNvPr id="8" name="Rechteck 7"/>
          <p:cNvSpPr/>
          <p:nvPr/>
        </p:nvSpPr>
        <p:spPr>
          <a:xfrm>
            <a:off x="9896036" y="3691204"/>
            <a:ext cx="5266185" cy="923330"/>
          </a:xfrm>
          <a:prstGeom prst="rect">
            <a:avLst/>
          </a:prstGeom>
        </p:spPr>
        <p:txBody>
          <a:bodyPr wrap="none">
            <a:spAutoFit/>
          </a:bodyPr>
          <a:lstStyle/>
          <a:p>
            <a:r>
              <a:rPr lang="de-DE" sz="5400" dirty="0">
                <a:solidFill>
                  <a:schemeClr val="bg1"/>
                </a:solidFill>
                <a:latin typeface="DINPro" charset="0"/>
                <a:ea typeface="DINPro" charset="0"/>
                <a:cs typeface="DINPro" charset="0"/>
              </a:rPr>
              <a:t>Digitale Planung</a:t>
            </a:r>
            <a:endParaRPr lang="de-DE" sz="5400" dirty="0">
              <a:solidFill>
                <a:schemeClr val="bg1"/>
              </a:solidFill>
            </a:endParaRPr>
          </a:p>
        </p:txBody>
      </p:sp>
      <p:sp>
        <p:nvSpPr>
          <p:cNvPr id="9" name="Rechteck 8"/>
          <p:cNvSpPr/>
          <p:nvPr/>
        </p:nvSpPr>
        <p:spPr>
          <a:xfrm>
            <a:off x="9896036" y="1880219"/>
            <a:ext cx="4176143" cy="1015663"/>
          </a:xfrm>
          <a:prstGeom prst="rect">
            <a:avLst/>
          </a:prstGeom>
        </p:spPr>
        <p:txBody>
          <a:bodyPr wrap="none">
            <a:spAutoFit/>
          </a:bodyPr>
          <a:lstStyle/>
          <a:p>
            <a:r>
              <a:rPr lang="de-DE" sz="5800" dirty="0">
                <a:solidFill>
                  <a:schemeClr val="bg1"/>
                </a:solidFill>
                <a:latin typeface="DINPro" charset="0"/>
                <a:ea typeface="DINPro" charset="0"/>
                <a:cs typeface="DINPro" charset="0"/>
              </a:rPr>
              <a:t>Information</a:t>
            </a:r>
            <a:endParaRPr lang="de-DE" sz="5800" dirty="0">
              <a:solidFill>
                <a:schemeClr val="bg1"/>
              </a:solidFill>
            </a:endParaRPr>
          </a:p>
        </p:txBody>
      </p:sp>
      <p:sp>
        <p:nvSpPr>
          <p:cNvPr id="10" name="Rechteck 9"/>
          <p:cNvSpPr/>
          <p:nvPr/>
        </p:nvSpPr>
        <p:spPr>
          <a:xfrm>
            <a:off x="9906000" y="2483100"/>
            <a:ext cx="1200970" cy="861774"/>
          </a:xfrm>
          <a:prstGeom prst="rect">
            <a:avLst/>
          </a:prstGeom>
        </p:spPr>
        <p:txBody>
          <a:bodyPr wrap="none">
            <a:spAutoFit/>
          </a:bodyPr>
          <a:lstStyle/>
          <a:p>
            <a:r>
              <a:rPr lang="de-DE" sz="5000" dirty="0">
                <a:solidFill>
                  <a:schemeClr val="bg1"/>
                </a:solidFill>
                <a:latin typeface="DINPro" charset="0"/>
                <a:ea typeface="DINPro" charset="0"/>
                <a:cs typeface="DINPro" charset="0"/>
              </a:rPr>
              <a:t>IPD</a:t>
            </a:r>
            <a:endParaRPr lang="de-DE" sz="5000" dirty="0">
              <a:solidFill>
                <a:schemeClr val="bg1"/>
              </a:solidFill>
            </a:endParaRPr>
          </a:p>
        </p:txBody>
      </p:sp>
      <p:sp>
        <p:nvSpPr>
          <p:cNvPr id="11" name="Rechteck 10"/>
          <p:cNvSpPr/>
          <p:nvPr/>
        </p:nvSpPr>
        <p:spPr>
          <a:xfrm>
            <a:off x="9896036" y="3097995"/>
            <a:ext cx="2234907" cy="1015663"/>
          </a:xfrm>
          <a:prstGeom prst="rect">
            <a:avLst/>
          </a:prstGeom>
        </p:spPr>
        <p:txBody>
          <a:bodyPr wrap="none">
            <a:spAutoFit/>
          </a:bodyPr>
          <a:lstStyle/>
          <a:p>
            <a:r>
              <a:rPr lang="de-DE" sz="6000" b="1" dirty="0">
                <a:solidFill>
                  <a:schemeClr val="bg1"/>
                </a:solidFill>
                <a:latin typeface="DINPro" charset="0"/>
                <a:ea typeface="DINPro" charset="0"/>
                <a:cs typeface="DINPro" charset="0"/>
              </a:rPr>
              <a:t>Daten</a:t>
            </a:r>
            <a:endParaRPr lang="de-DE" sz="6000" b="1" dirty="0">
              <a:solidFill>
                <a:schemeClr val="bg1"/>
              </a:solidFill>
            </a:endParaRPr>
          </a:p>
        </p:txBody>
      </p:sp>
      <p:sp>
        <p:nvSpPr>
          <p:cNvPr id="13" name="Rechteck 12"/>
          <p:cNvSpPr/>
          <p:nvPr/>
        </p:nvSpPr>
        <p:spPr>
          <a:xfrm>
            <a:off x="-987167" y="3393757"/>
            <a:ext cx="806631" cy="584775"/>
          </a:xfrm>
          <a:prstGeom prst="rect">
            <a:avLst/>
          </a:prstGeom>
        </p:spPr>
        <p:txBody>
          <a:bodyPr wrap="none">
            <a:spAutoFit/>
          </a:bodyPr>
          <a:lstStyle/>
          <a:p>
            <a:r>
              <a:rPr lang="de-DE" sz="3200" b="1" dirty="0">
                <a:solidFill>
                  <a:schemeClr val="bg1"/>
                </a:solidFill>
                <a:latin typeface="DINPro" charset="0"/>
                <a:ea typeface="DINPro" charset="0"/>
                <a:cs typeface="DINPro" charset="0"/>
              </a:rPr>
              <a:t>IFC</a:t>
            </a:r>
            <a:endParaRPr lang="de-DE" sz="3200" b="1" dirty="0">
              <a:solidFill>
                <a:schemeClr val="bg1"/>
              </a:solidFill>
            </a:endParaRPr>
          </a:p>
        </p:txBody>
      </p:sp>
      <p:sp>
        <p:nvSpPr>
          <p:cNvPr id="14" name="Rechteck 13"/>
          <p:cNvSpPr/>
          <p:nvPr/>
        </p:nvSpPr>
        <p:spPr>
          <a:xfrm rot="16200000">
            <a:off x="-740812" y="2826423"/>
            <a:ext cx="958917" cy="584775"/>
          </a:xfrm>
          <a:prstGeom prst="rect">
            <a:avLst/>
          </a:prstGeom>
        </p:spPr>
        <p:txBody>
          <a:bodyPr wrap="none">
            <a:spAutoFit/>
          </a:bodyPr>
          <a:lstStyle/>
          <a:p>
            <a:r>
              <a:rPr lang="de-DE" sz="3200" b="1" dirty="0">
                <a:solidFill>
                  <a:schemeClr val="bg1"/>
                </a:solidFill>
                <a:latin typeface="DINPro" charset="0"/>
                <a:ea typeface="DINPro" charset="0"/>
                <a:cs typeface="DINPro" charset="0"/>
              </a:rPr>
              <a:t>CDE</a:t>
            </a:r>
            <a:endParaRPr lang="de-DE" sz="3200" b="1" dirty="0">
              <a:solidFill>
                <a:schemeClr val="bg1"/>
              </a:solidFill>
            </a:endParaRPr>
          </a:p>
        </p:txBody>
      </p:sp>
      <p:sp>
        <p:nvSpPr>
          <p:cNvPr id="15" name="Rechteck 14"/>
          <p:cNvSpPr/>
          <p:nvPr/>
        </p:nvSpPr>
        <p:spPr>
          <a:xfrm rot="16200000">
            <a:off x="-1243772" y="2810738"/>
            <a:ext cx="976549" cy="430887"/>
          </a:xfrm>
          <a:prstGeom prst="rect">
            <a:avLst/>
          </a:prstGeom>
        </p:spPr>
        <p:txBody>
          <a:bodyPr wrap="none">
            <a:spAutoFit/>
          </a:bodyPr>
          <a:lstStyle/>
          <a:p>
            <a:r>
              <a:rPr lang="de-DE" sz="2100" dirty="0" err="1">
                <a:solidFill>
                  <a:schemeClr val="bg1"/>
                </a:solidFill>
                <a:latin typeface="DINPro" charset="0"/>
                <a:ea typeface="DINPro" charset="0"/>
                <a:cs typeface="DINPro" charset="0"/>
              </a:rPr>
              <a:t>Better</a:t>
            </a:r>
            <a:endParaRPr lang="de-DE" sz="2100" dirty="0">
              <a:solidFill>
                <a:schemeClr val="bg1"/>
              </a:solidFill>
            </a:endParaRPr>
          </a:p>
        </p:txBody>
      </p:sp>
      <p:sp>
        <p:nvSpPr>
          <p:cNvPr id="16" name="Rechteck 15"/>
          <p:cNvSpPr/>
          <p:nvPr/>
        </p:nvSpPr>
        <p:spPr>
          <a:xfrm rot="16200000">
            <a:off x="9755738" y="4082881"/>
            <a:ext cx="1143262" cy="707886"/>
          </a:xfrm>
          <a:prstGeom prst="rect">
            <a:avLst/>
          </a:prstGeom>
        </p:spPr>
        <p:txBody>
          <a:bodyPr wrap="none">
            <a:spAutoFit/>
          </a:bodyPr>
          <a:lstStyle/>
          <a:p>
            <a:r>
              <a:rPr lang="de-DE" sz="4000" b="1" dirty="0">
                <a:solidFill>
                  <a:schemeClr val="bg1"/>
                </a:solidFill>
                <a:latin typeface="DINPro" charset="0"/>
                <a:ea typeface="DINPro" charset="0"/>
                <a:cs typeface="DINPro" charset="0"/>
              </a:rPr>
              <a:t>BCF</a:t>
            </a:r>
            <a:endParaRPr lang="de-DE" sz="4000" b="1" dirty="0">
              <a:solidFill>
                <a:schemeClr val="bg1"/>
              </a:solidFill>
            </a:endParaRPr>
          </a:p>
        </p:txBody>
      </p:sp>
      <p:sp>
        <p:nvSpPr>
          <p:cNvPr id="17" name="Rechteck 16"/>
          <p:cNvSpPr/>
          <p:nvPr/>
        </p:nvSpPr>
        <p:spPr>
          <a:xfrm>
            <a:off x="-2936577" y="4383293"/>
            <a:ext cx="3013967" cy="677108"/>
          </a:xfrm>
          <a:prstGeom prst="rect">
            <a:avLst/>
          </a:prstGeom>
        </p:spPr>
        <p:txBody>
          <a:bodyPr wrap="none">
            <a:spAutoFit/>
          </a:bodyPr>
          <a:lstStyle/>
          <a:p>
            <a:r>
              <a:rPr lang="de-DE" sz="3700" dirty="0">
                <a:solidFill>
                  <a:schemeClr val="bg1"/>
                </a:solidFill>
                <a:latin typeface="DINPro" charset="0"/>
                <a:ea typeface="DINPro" charset="0"/>
                <a:cs typeface="DINPro" charset="0"/>
              </a:rPr>
              <a:t>Management</a:t>
            </a:r>
            <a:endParaRPr lang="de-DE" sz="3700" dirty="0">
              <a:solidFill>
                <a:schemeClr val="bg1"/>
              </a:solidFill>
            </a:endParaRPr>
          </a:p>
        </p:txBody>
      </p:sp>
      <p:sp>
        <p:nvSpPr>
          <p:cNvPr id="19" name="Rechteck 18"/>
          <p:cNvSpPr/>
          <p:nvPr/>
        </p:nvSpPr>
        <p:spPr>
          <a:xfrm>
            <a:off x="-1756667" y="4775655"/>
            <a:ext cx="1901483" cy="661720"/>
          </a:xfrm>
          <a:prstGeom prst="rect">
            <a:avLst/>
          </a:prstGeom>
        </p:spPr>
        <p:txBody>
          <a:bodyPr wrap="none">
            <a:spAutoFit/>
          </a:bodyPr>
          <a:lstStyle/>
          <a:p>
            <a:r>
              <a:rPr lang="de-DE" sz="3700" b="1" dirty="0">
                <a:solidFill>
                  <a:schemeClr val="bg1"/>
                </a:solidFill>
                <a:latin typeface="DINPro" charset="0"/>
                <a:ea typeface="DINPro" charset="0"/>
                <a:cs typeface="DINPro" charset="0"/>
              </a:rPr>
              <a:t>Chance</a:t>
            </a:r>
            <a:endParaRPr lang="de-DE" sz="3700" b="1" dirty="0">
              <a:solidFill>
                <a:schemeClr val="bg1"/>
              </a:solidFill>
            </a:endParaRPr>
          </a:p>
        </p:txBody>
      </p:sp>
      <p:pic>
        <p:nvPicPr>
          <p:cNvPr id="20" name="Bild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92432" y="6370689"/>
            <a:ext cx="845865" cy="290692"/>
          </a:xfrm>
          <a:prstGeom prst="rect">
            <a:avLst/>
          </a:prstGeom>
        </p:spPr>
      </p:pic>
    </p:spTree>
    <p:extLst>
      <p:ext uri="{BB962C8B-B14F-4D97-AF65-F5344CB8AC3E}">
        <p14:creationId xmlns:p14="http://schemas.microsoft.com/office/powerpoint/2010/main" xmlns="" val="30277978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1.02564E-6 -1.48148E-6 L 0.57468 -0.00116 " pathEditMode="relative" rAng="0" ptsTypes="AA">
                                      <p:cBhvr>
                                        <p:cTn id="9" dur="500" fill="hold"/>
                                        <p:tgtEl>
                                          <p:spTgt spid="3"/>
                                        </p:tgtEl>
                                        <p:attrNameLst>
                                          <p:attrName>ppt_x</p:attrName>
                                          <p:attrName>ppt_y</p:attrName>
                                        </p:attrNameLst>
                                      </p:cBhvr>
                                      <p:rCtr x="28734" y="-69"/>
                                    </p:animMotion>
                                  </p:childTnLst>
                                </p:cTn>
                              </p:par>
                            </p:childTnLst>
                          </p:cTn>
                        </p:par>
                        <p:par>
                          <p:cTn id="10" fill="hold">
                            <p:stCondLst>
                              <p:cond delay="500"/>
                            </p:stCondLst>
                            <p:childTnLst>
                              <p:par>
                                <p:cTn id="11" presetID="42" presetClass="path" presetSubtype="0" accel="50000" decel="50000" fill="hold" grpId="0" nodeType="afterEffect">
                                  <p:stCondLst>
                                    <p:cond delay="0"/>
                                  </p:stCondLst>
                                  <p:childTnLst>
                                    <p:animMotion origin="layout" path="M 3.07692E-6 1.48148E-6 L -0.44039 -0.00255 " pathEditMode="relative" rAng="0" ptsTypes="AA">
                                      <p:cBhvr>
                                        <p:cTn id="12" dur="500" fill="hold"/>
                                        <p:tgtEl>
                                          <p:spTgt spid="10"/>
                                        </p:tgtEl>
                                        <p:attrNameLst>
                                          <p:attrName>ppt_x</p:attrName>
                                          <p:attrName>ppt_y</p:attrName>
                                        </p:attrNameLst>
                                      </p:cBhvr>
                                      <p:rCtr x="-22019" y="-139"/>
                                    </p:animMotion>
                                  </p:childTnLst>
                                </p:cTn>
                              </p:par>
                            </p:childTnLst>
                          </p:cTn>
                        </p:par>
                        <p:par>
                          <p:cTn id="13" fill="hold">
                            <p:stCondLst>
                              <p:cond delay="1000"/>
                            </p:stCondLst>
                            <p:childTnLst>
                              <p:par>
                                <p:cTn id="14" presetID="42" presetClass="path" presetSubtype="0" accel="50000" decel="50000" fill="hold" grpId="0" nodeType="afterEffect">
                                  <p:stCondLst>
                                    <p:cond delay="0"/>
                                  </p:stCondLst>
                                  <p:childTnLst>
                                    <p:animMotion origin="layout" path="M -0.00096 -0.00417 L 0.29279 3.7037E-7 " pathEditMode="relative" rAng="0" ptsTypes="AA">
                                      <p:cBhvr>
                                        <p:cTn id="15" dur="500" fill="hold"/>
                                        <p:tgtEl>
                                          <p:spTgt spid="14"/>
                                        </p:tgtEl>
                                        <p:attrNameLst>
                                          <p:attrName>ppt_x</p:attrName>
                                          <p:attrName>ppt_y</p:attrName>
                                        </p:attrNameLst>
                                      </p:cBhvr>
                                      <p:rCtr x="14679" y="208"/>
                                    </p:animMotion>
                                  </p:childTnLst>
                                </p:cTn>
                              </p:par>
                            </p:childTnLst>
                          </p:cTn>
                        </p:par>
                        <p:par>
                          <p:cTn id="16" fill="hold">
                            <p:stCondLst>
                              <p:cond delay="1500"/>
                            </p:stCondLst>
                            <p:childTnLst>
                              <p:par>
                                <p:cTn id="17" presetID="42" presetClass="path" presetSubtype="0" accel="50000" decel="50000" fill="hold" grpId="0" nodeType="afterEffect">
                                  <p:stCondLst>
                                    <p:cond delay="0"/>
                                  </p:stCondLst>
                                  <p:childTnLst>
                                    <p:animMotion origin="layout" path="M 0.00097 0.00277 L -0.79839 0.00092 " pathEditMode="relative" rAng="0" ptsTypes="AA">
                                      <p:cBhvr>
                                        <p:cTn id="18" dur="500" fill="hold"/>
                                        <p:tgtEl>
                                          <p:spTgt spid="8"/>
                                        </p:tgtEl>
                                        <p:attrNameLst>
                                          <p:attrName>ppt_x</p:attrName>
                                          <p:attrName>ppt_y</p:attrName>
                                        </p:attrNameLst>
                                      </p:cBhvr>
                                      <p:rCtr x="-39968" y="-93"/>
                                    </p:animMotion>
                                  </p:childTnLst>
                                </p:cTn>
                              </p:par>
                            </p:childTnLst>
                          </p:cTn>
                        </p:par>
                        <p:par>
                          <p:cTn id="19" fill="hold">
                            <p:stCondLst>
                              <p:cond delay="2000"/>
                            </p:stCondLst>
                            <p:childTnLst>
                              <p:par>
                                <p:cTn id="20" presetID="42" presetClass="path" presetSubtype="0" accel="50000" decel="50000" fill="hold" grpId="0" nodeType="afterEffect">
                                  <p:stCondLst>
                                    <p:cond delay="0"/>
                                  </p:stCondLst>
                                  <p:childTnLst>
                                    <p:animMotion origin="layout" path="M 0.00096 0.00139 L 0.30304 0.00093 " pathEditMode="relative" rAng="0" ptsTypes="AA">
                                      <p:cBhvr>
                                        <p:cTn id="21" dur="500" fill="hold"/>
                                        <p:tgtEl>
                                          <p:spTgt spid="15"/>
                                        </p:tgtEl>
                                        <p:attrNameLst>
                                          <p:attrName>ppt_x</p:attrName>
                                          <p:attrName>ppt_y</p:attrName>
                                        </p:attrNameLst>
                                      </p:cBhvr>
                                      <p:rCtr x="15096" y="-23"/>
                                    </p:animMotion>
                                  </p:childTnLst>
                                </p:cTn>
                              </p:par>
                            </p:childTnLst>
                          </p:cTn>
                        </p:par>
                        <p:par>
                          <p:cTn id="22" fill="hold">
                            <p:stCondLst>
                              <p:cond delay="2500"/>
                            </p:stCondLst>
                            <p:childTnLst>
                              <p:par>
                                <p:cTn id="23" presetID="42" presetClass="path" presetSubtype="0" accel="50000" decel="50000" fill="hold" grpId="0" nodeType="afterEffect">
                                  <p:stCondLst>
                                    <p:cond delay="0"/>
                                  </p:stCondLst>
                                  <p:childTnLst>
                                    <p:animMotion origin="layout" path="M 0.00384 -0.00556 L -0.72709 -0.00139 " pathEditMode="relative" rAng="0" ptsTypes="AA">
                                      <p:cBhvr>
                                        <p:cTn id="24" dur="500" fill="hold"/>
                                        <p:tgtEl>
                                          <p:spTgt spid="9"/>
                                        </p:tgtEl>
                                        <p:attrNameLst>
                                          <p:attrName>ppt_x</p:attrName>
                                          <p:attrName>ppt_y</p:attrName>
                                        </p:attrNameLst>
                                      </p:cBhvr>
                                      <p:rCtr x="-36554" y="208"/>
                                    </p:animMotion>
                                  </p:childTnLst>
                                </p:cTn>
                              </p:par>
                            </p:childTnLst>
                          </p:cTn>
                        </p:par>
                        <p:par>
                          <p:cTn id="25" fill="hold">
                            <p:stCondLst>
                              <p:cond delay="3000"/>
                            </p:stCondLst>
                            <p:childTnLst>
                              <p:par>
                                <p:cTn id="26" presetID="42" presetClass="path" presetSubtype="0" accel="50000" decel="50000" fill="hold" grpId="0" nodeType="afterEffect">
                                  <p:stCondLst>
                                    <p:cond delay="0"/>
                                  </p:stCondLst>
                                  <p:childTnLst>
                                    <p:animMotion origin="layout" path="M -0.00096 -4.44444E-6 L -0.43974 -0.00092 " pathEditMode="relative" rAng="0" ptsTypes="AA">
                                      <p:cBhvr>
                                        <p:cTn id="27" dur="500" fill="hold"/>
                                        <p:tgtEl>
                                          <p:spTgt spid="11"/>
                                        </p:tgtEl>
                                        <p:attrNameLst>
                                          <p:attrName>ppt_x</p:attrName>
                                          <p:attrName>ppt_y</p:attrName>
                                        </p:attrNameLst>
                                      </p:cBhvr>
                                      <p:rCtr x="-21939" y="-46"/>
                                    </p:animMotion>
                                  </p:childTnLst>
                                </p:cTn>
                              </p:par>
                            </p:childTnLst>
                          </p:cTn>
                        </p:par>
                        <p:par>
                          <p:cTn id="28" fill="hold">
                            <p:stCondLst>
                              <p:cond delay="3500"/>
                            </p:stCondLst>
                            <p:childTnLst>
                              <p:par>
                                <p:cTn id="29" presetID="42" presetClass="path" presetSubtype="0" accel="50000" decel="50000" fill="hold" grpId="0" nodeType="afterEffect">
                                  <p:stCondLst>
                                    <p:cond delay="0"/>
                                  </p:stCondLst>
                                  <p:childTnLst>
                                    <p:animMotion origin="layout" path="M 0.00096 -0.00139 L 0.30609 0.00069 " pathEditMode="relative" rAng="0" ptsTypes="AA">
                                      <p:cBhvr>
                                        <p:cTn id="30" dur="500" fill="hold"/>
                                        <p:tgtEl>
                                          <p:spTgt spid="13"/>
                                        </p:tgtEl>
                                        <p:attrNameLst>
                                          <p:attrName>ppt_x</p:attrName>
                                          <p:attrName>ppt_y</p:attrName>
                                        </p:attrNameLst>
                                      </p:cBhvr>
                                      <p:rCtr x="15256" y="93"/>
                                    </p:animMotion>
                                  </p:childTnLst>
                                </p:cTn>
                              </p:par>
                            </p:childTnLst>
                          </p:cTn>
                        </p:par>
                        <p:par>
                          <p:cTn id="31" fill="hold">
                            <p:stCondLst>
                              <p:cond delay="4000"/>
                            </p:stCondLst>
                            <p:childTnLst>
                              <p:par>
                                <p:cTn id="32" presetID="42" presetClass="path" presetSubtype="0" accel="50000" decel="50000" fill="hold" grpId="0" nodeType="afterEffect">
                                  <p:stCondLst>
                                    <p:cond delay="0"/>
                                  </p:stCondLst>
                                  <p:childTnLst>
                                    <p:animMotion origin="layout" path="M 0.00192 -0.00278 L 0.72692 -0.00116 " pathEditMode="relative" rAng="0" ptsTypes="AA">
                                      <p:cBhvr>
                                        <p:cTn id="33" dur="500" fill="hold"/>
                                        <p:tgtEl>
                                          <p:spTgt spid="17"/>
                                        </p:tgtEl>
                                        <p:attrNameLst>
                                          <p:attrName>ppt_x</p:attrName>
                                          <p:attrName>ppt_y</p:attrName>
                                        </p:attrNameLst>
                                      </p:cBhvr>
                                      <p:rCtr x="36250" y="69"/>
                                    </p:animMotion>
                                  </p:childTnLst>
                                </p:cTn>
                              </p:par>
                            </p:childTnLst>
                          </p:cTn>
                        </p:par>
                        <p:par>
                          <p:cTn id="34" fill="hold">
                            <p:stCondLst>
                              <p:cond delay="4500"/>
                            </p:stCondLst>
                            <p:childTnLst>
                              <p:par>
                                <p:cTn id="35" presetID="42" presetClass="path" presetSubtype="0" accel="50000" decel="50000" fill="hold" grpId="0" nodeType="afterEffect">
                                  <p:stCondLst>
                                    <p:cond delay="0"/>
                                  </p:stCondLst>
                                  <p:childTnLst>
                                    <p:animMotion origin="layout" path="M 0.00961 -0.00555 L -0.29632 -0.00231 " pathEditMode="relative" rAng="0" ptsTypes="AA">
                                      <p:cBhvr>
                                        <p:cTn id="36" dur="500" fill="hold"/>
                                        <p:tgtEl>
                                          <p:spTgt spid="16"/>
                                        </p:tgtEl>
                                        <p:attrNameLst>
                                          <p:attrName>ppt_x</p:attrName>
                                          <p:attrName>ppt_y</p:attrName>
                                        </p:attrNameLst>
                                      </p:cBhvr>
                                      <p:rCtr x="-15304" y="162"/>
                                    </p:animMotion>
                                  </p:childTnLst>
                                </p:cTn>
                              </p:par>
                            </p:childTnLst>
                          </p:cTn>
                        </p:par>
                        <p:par>
                          <p:cTn id="37" fill="hold">
                            <p:stCondLst>
                              <p:cond delay="5000"/>
                            </p:stCondLst>
                            <p:childTnLst>
                              <p:par>
                                <p:cTn id="38" presetID="42" presetClass="path" presetSubtype="0" accel="50000" decel="50000" fill="hold" grpId="0" nodeType="afterEffect">
                                  <p:stCondLst>
                                    <p:cond delay="0"/>
                                  </p:stCondLst>
                                  <p:childTnLst>
                                    <p:animMotion origin="layout" path="M -0.00192 -0.00138 L 0.74776 -0.00162 " pathEditMode="relative" rAng="0" ptsTypes="AA">
                                      <p:cBhvr>
                                        <p:cTn id="39" dur="500" fill="hold"/>
                                        <p:tgtEl>
                                          <p:spTgt spid="19"/>
                                        </p:tgtEl>
                                        <p:attrNameLst>
                                          <p:attrName>ppt_x</p:attrName>
                                          <p:attrName>ppt_y</p:attrName>
                                        </p:attrNameLst>
                                      </p:cBhvr>
                                      <p:rCtr x="3748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9" grpId="0"/>
      <p:bldP spid="10" grpId="0"/>
      <p:bldP spid="11" grpId="0"/>
      <p:bldP spid="13" grpId="0"/>
      <p:bldP spid="14" grpId="0"/>
      <p:bldP spid="15" grpId="0"/>
      <p:bldP spid="16"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59">
            <a:extLst>
              <a:ext uri="{FF2B5EF4-FFF2-40B4-BE49-F238E27FC236}">
                <a16:creationId xmlns:a16="http://schemas.microsoft.com/office/drawing/2014/main" xmlns="" id="{3E6DB8F0-07EE-FE45-A332-2BDFACC0F3F3}"/>
              </a:ext>
            </a:extLst>
          </p:cNvPr>
          <p:cNvSpPr/>
          <p:nvPr/>
        </p:nvSpPr>
        <p:spPr>
          <a:xfrm rot="16200000">
            <a:off x="-1100032" y="3168263"/>
            <a:ext cx="4262819" cy="1015944"/>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4" name="Picture 4"/>
          <p:cNvPicPr>
            <a:picLocks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23389" y="3265854"/>
            <a:ext cx="810000" cy="8100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5" name="Picture 5"/>
          <p:cNvPicPr>
            <a:picLocks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12775" y="4075854"/>
            <a:ext cx="820799" cy="8100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6" name="Group 3"/>
          <p:cNvGrpSpPr>
            <a:grpSpLocks/>
          </p:cNvGrpSpPr>
          <p:nvPr/>
        </p:nvGrpSpPr>
        <p:grpSpPr bwMode="auto">
          <a:xfrm>
            <a:off x="622302" y="1657249"/>
            <a:ext cx="810242" cy="829589"/>
            <a:chOff x="138" y="170"/>
            <a:chExt cx="747" cy="765"/>
          </a:xfrm>
        </p:grpSpPr>
        <p:sp>
          <p:nvSpPr>
            <p:cNvPr id="37" name="AutoShape 2"/>
            <p:cNvSpPr>
              <a:spLocks noChangeAspect="1" noChangeArrowheads="1" noTextEdit="1"/>
            </p:cNvSpPr>
            <p:nvPr/>
          </p:nvSpPr>
          <p:spPr bwMode="auto">
            <a:xfrm>
              <a:off x="138" y="170"/>
              <a:ext cx="737" cy="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 name="Rectangle 4"/>
            <p:cNvSpPr>
              <a:spLocks noChangeArrowheads="1"/>
            </p:cNvSpPr>
            <p:nvPr/>
          </p:nvSpPr>
          <p:spPr bwMode="auto">
            <a:xfrm>
              <a:off x="138" y="170"/>
              <a:ext cx="747" cy="747"/>
            </a:xfrm>
            <a:prstGeom prst="rect">
              <a:avLst/>
            </a:prstGeom>
            <a:solidFill>
              <a:srgbClr val="FABA0B"/>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 name="Freeform 5"/>
            <p:cNvSpPr>
              <a:spLocks/>
            </p:cNvSpPr>
            <p:nvPr/>
          </p:nvSpPr>
          <p:spPr bwMode="auto">
            <a:xfrm>
              <a:off x="264" y="480"/>
              <a:ext cx="96" cy="115"/>
            </a:xfrm>
            <a:custGeom>
              <a:avLst/>
              <a:gdLst/>
              <a:ahLst/>
              <a:cxnLst>
                <a:cxn ang="0">
                  <a:pos x="112" y="0"/>
                </a:cxn>
                <a:cxn ang="0">
                  <a:pos x="108" y="4"/>
                </a:cxn>
                <a:cxn ang="0">
                  <a:pos x="108" y="24"/>
                </a:cxn>
                <a:cxn ang="0">
                  <a:pos x="112" y="28"/>
                </a:cxn>
                <a:cxn ang="0">
                  <a:pos x="128" y="28"/>
                </a:cxn>
                <a:cxn ang="0">
                  <a:pos x="98" y="85"/>
                </a:cxn>
                <a:cxn ang="0">
                  <a:pos x="67" y="28"/>
                </a:cxn>
                <a:cxn ang="0">
                  <a:pos x="79" y="28"/>
                </a:cxn>
                <a:cxn ang="0">
                  <a:pos x="84" y="22"/>
                </a:cxn>
                <a:cxn ang="0">
                  <a:pos x="84" y="6"/>
                </a:cxn>
                <a:cxn ang="0">
                  <a:pos x="79" y="0"/>
                </a:cxn>
                <a:cxn ang="0">
                  <a:pos x="4" y="0"/>
                </a:cxn>
                <a:cxn ang="0">
                  <a:pos x="0" y="4"/>
                </a:cxn>
                <a:cxn ang="0">
                  <a:pos x="0" y="24"/>
                </a:cxn>
                <a:cxn ang="0">
                  <a:pos x="4" y="28"/>
                </a:cxn>
                <a:cxn ang="0">
                  <a:pos x="20" y="28"/>
                </a:cxn>
                <a:cxn ang="0">
                  <a:pos x="71" y="128"/>
                </a:cxn>
                <a:cxn ang="0">
                  <a:pos x="71" y="186"/>
                </a:cxn>
                <a:cxn ang="0">
                  <a:pos x="47" y="186"/>
                </a:cxn>
                <a:cxn ang="0">
                  <a:pos x="43" y="190"/>
                </a:cxn>
                <a:cxn ang="0">
                  <a:pos x="43" y="210"/>
                </a:cxn>
                <a:cxn ang="0">
                  <a:pos x="47" y="214"/>
                </a:cxn>
                <a:cxn ang="0">
                  <a:pos x="137" y="214"/>
                </a:cxn>
                <a:cxn ang="0">
                  <a:pos x="141" y="210"/>
                </a:cxn>
                <a:cxn ang="0">
                  <a:pos x="141" y="190"/>
                </a:cxn>
                <a:cxn ang="0">
                  <a:pos x="137" y="186"/>
                </a:cxn>
                <a:cxn ang="0">
                  <a:pos x="113" y="186"/>
                </a:cxn>
                <a:cxn ang="0">
                  <a:pos x="113" y="118"/>
                </a:cxn>
                <a:cxn ang="0">
                  <a:pos x="159" y="28"/>
                </a:cxn>
                <a:cxn ang="0">
                  <a:pos x="180" y="28"/>
                </a:cxn>
                <a:cxn ang="0">
                  <a:pos x="184" y="24"/>
                </a:cxn>
                <a:cxn ang="0">
                  <a:pos x="184" y="4"/>
                </a:cxn>
                <a:cxn ang="0">
                  <a:pos x="180" y="0"/>
                </a:cxn>
                <a:cxn ang="0">
                  <a:pos x="112" y="0"/>
                </a:cxn>
              </a:cxnLst>
              <a:rect l="0" t="0" r="r" b="b"/>
              <a:pathLst>
                <a:path w="184" h="214">
                  <a:moveTo>
                    <a:pt x="112" y="0"/>
                  </a:moveTo>
                  <a:cubicBezTo>
                    <a:pt x="109" y="0"/>
                    <a:pt x="108" y="1"/>
                    <a:pt x="108" y="4"/>
                  </a:cubicBezTo>
                  <a:cubicBezTo>
                    <a:pt x="108" y="24"/>
                    <a:pt x="108" y="24"/>
                    <a:pt x="108" y="24"/>
                  </a:cubicBezTo>
                  <a:cubicBezTo>
                    <a:pt x="108" y="26"/>
                    <a:pt x="109" y="28"/>
                    <a:pt x="112" y="28"/>
                  </a:cubicBezTo>
                  <a:cubicBezTo>
                    <a:pt x="128" y="28"/>
                    <a:pt x="128" y="28"/>
                    <a:pt x="128" y="28"/>
                  </a:cubicBezTo>
                  <a:cubicBezTo>
                    <a:pt x="98" y="85"/>
                    <a:pt x="98" y="85"/>
                    <a:pt x="98" y="85"/>
                  </a:cubicBezTo>
                  <a:cubicBezTo>
                    <a:pt x="67" y="28"/>
                    <a:pt x="67" y="28"/>
                    <a:pt x="67" y="28"/>
                  </a:cubicBezTo>
                  <a:cubicBezTo>
                    <a:pt x="79" y="28"/>
                    <a:pt x="79" y="28"/>
                    <a:pt x="79" y="28"/>
                  </a:cubicBezTo>
                  <a:cubicBezTo>
                    <a:pt x="84" y="28"/>
                    <a:pt x="84" y="27"/>
                    <a:pt x="84" y="22"/>
                  </a:cubicBezTo>
                  <a:cubicBezTo>
                    <a:pt x="84" y="6"/>
                    <a:pt x="84" y="6"/>
                    <a:pt x="84" y="6"/>
                  </a:cubicBezTo>
                  <a:cubicBezTo>
                    <a:pt x="84" y="1"/>
                    <a:pt x="84" y="0"/>
                    <a:pt x="79" y="0"/>
                  </a:cubicBezTo>
                  <a:cubicBezTo>
                    <a:pt x="4" y="0"/>
                    <a:pt x="4" y="0"/>
                    <a:pt x="4" y="0"/>
                  </a:cubicBezTo>
                  <a:cubicBezTo>
                    <a:pt x="1" y="0"/>
                    <a:pt x="0" y="2"/>
                    <a:pt x="0" y="4"/>
                  </a:cubicBezTo>
                  <a:cubicBezTo>
                    <a:pt x="0" y="24"/>
                    <a:pt x="0" y="24"/>
                    <a:pt x="0" y="24"/>
                  </a:cubicBezTo>
                  <a:cubicBezTo>
                    <a:pt x="0" y="26"/>
                    <a:pt x="1" y="28"/>
                    <a:pt x="4" y="28"/>
                  </a:cubicBezTo>
                  <a:cubicBezTo>
                    <a:pt x="20" y="28"/>
                    <a:pt x="20" y="28"/>
                    <a:pt x="20" y="28"/>
                  </a:cubicBezTo>
                  <a:cubicBezTo>
                    <a:pt x="71" y="128"/>
                    <a:pt x="71" y="128"/>
                    <a:pt x="71" y="128"/>
                  </a:cubicBezTo>
                  <a:cubicBezTo>
                    <a:pt x="71" y="186"/>
                    <a:pt x="71" y="186"/>
                    <a:pt x="71" y="186"/>
                  </a:cubicBezTo>
                  <a:cubicBezTo>
                    <a:pt x="47" y="186"/>
                    <a:pt x="47" y="186"/>
                    <a:pt x="47" y="186"/>
                  </a:cubicBezTo>
                  <a:cubicBezTo>
                    <a:pt x="44" y="186"/>
                    <a:pt x="43" y="188"/>
                    <a:pt x="43" y="190"/>
                  </a:cubicBezTo>
                  <a:cubicBezTo>
                    <a:pt x="43" y="210"/>
                    <a:pt x="43" y="210"/>
                    <a:pt x="43" y="210"/>
                  </a:cubicBezTo>
                  <a:cubicBezTo>
                    <a:pt x="43" y="214"/>
                    <a:pt x="46" y="214"/>
                    <a:pt x="47" y="214"/>
                  </a:cubicBezTo>
                  <a:cubicBezTo>
                    <a:pt x="137" y="214"/>
                    <a:pt x="137" y="214"/>
                    <a:pt x="137" y="214"/>
                  </a:cubicBezTo>
                  <a:cubicBezTo>
                    <a:pt x="138" y="214"/>
                    <a:pt x="141" y="214"/>
                    <a:pt x="141" y="210"/>
                  </a:cubicBezTo>
                  <a:cubicBezTo>
                    <a:pt x="141" y="190"/>
                    <a:pt x="141" y="190"/>
                    <a:pt x="141" y="190"/>
                  </a:cubicBezTo>
                  <a:cubicBezTo>
                    <a:pt x="142" y="189"/>
                    <a:pt x="141" y="186"/>
                    <a:pt x="137" y="186"/>
                  </a:cubicBezTo>
                  <a:cubicBezTo>
                    <a:pt x="113" y="186"/>
                    <a:pt x="113" y="186"/>
                    <a:pt x="113" y="186"/>
                  </a:cubicBezTo>
                  <a:cubicBezTo>
                    <a:pt x="113" y="118"/>
                    <a:pt x="113" y="118"/>
                    <a:pt x="113" y="118"/>
                  </a:cubicBezTo>
                  <a:cubicBezTo>
                    <a:pt x="159" y="28"/>
                    <a:pt x="159" y="28"/>
                    <a:pt x="159" y="28"/>
                  </a:cubicBezTo>
                  <a:cubicBezTo>
                    <a:pt x="180" y="28"/>
                    <a:pt x="180" y="28"/>
                    <a:pt x="180" y="28"/>
                  </a:cubicBezTo>
                  <a:cubicBezTo>
                    <a:pt x="181" y="28"/>
                    <a:pt x="184" y="27"/>
                    <a:pt x="184" y="24"/>
                  </a:cubicBezTo>
                  <a:cubicBezTo>
                    <a:pt x="184" y="4"/>
                    <a:pt x="184" y="4"/>
                    <a:pt x="184" y="4"/>
                  </a:cubicBezTo>
                  <a:cubicBezTo>
                    <a:pt x="184" y="2"/>
                    <a:pt x="183" y="0"/>
                    <a:pt x="180" y="0"/>
                  </a:cubicBezTo>
                  <a:lnTo>
                    <a:pt x="112" y="0"/>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6"/>
            <p:cNvSpPr>
              <a:spLocks/>
            </p:cNvSpPr>
            <p:nvPr/>
          </p:nvSpPr>
          <p:spPr bwMode="auto">
            <a:xfrm>
              <a:off x="371" y="480"/>
              <a:ext cx="80" cy="115"/>
            </a:xfrm>
            <a:custGeom>
              <a:avLst/>
              <a:gdLst/>
              <a:ahLst/>
              <a:cxnLst>
                <a:cxn ang="0">
                  <a:pos x="98" y="28"/>
                </a:cxn>
                <a:cxn ang="0">
                  <a:pos x="121" y="28"/>
                </a:cxn>
                <a:cxn ang="0">
                  <a:pos x="121" y="51"/>
                </a:cxn>
                <a:cxn ang="0">
                  <a:pos x="127" y="57"/>
                </a:cxn>
                <a:cxn ang="0">
                  <a:pos x="149" y="57"/>
                </a:cxn>
                <a:cxn ang="0">
                  <a:pos x="154" y="51"/>
                </a:cxn>
                <a:cxn ang="0">
                  <a:pos x="154" y="5"/>
                </a:cxn>
                <a:cxn ang="0">
                  <a:pos x="149" y="0"/>
                </a:cxn>
                <a:cxn ang="0">
                  <a:pos x="5" y="0"/>
                </a:cxn>
                <a:cxn ang="0">
                  <a:pos x="0" y="5"/>
                </a:cxn>
                <a:cxn ang="0">
                  <a:pos x="0" y="50"/>
                </a:cxn>
                <a:cxn ang="0">
                  <a:pos x="5" y="56"/>
                </a:cxn>
                <a:cxn ang="0">
                  <a:pos x="28" y="56"/>
                </a:cxn>
                <a:cxn ang="0">
                  <a:pos x="33" y="51"/>
                </a:cxn>
                <a:cxn ang="0">
                  <a:pos x="33" y="28"/>
                </a:cxn>
                <a:cxn ang="0">
                  <a:pos x="57" y="28"/>
                </a:cxn>
                <a:cxn ang="0">
                  <a:pos x="57" y="186"/>
                </a:cxn>
                <a:cxn ang="0">
                  <a:pos x="32" y="186"/>
                </a:cxn>
                <a:cxn ang="0">
                  <a:pos x="28" y="190"/>
                </a:cxn>
                <a:cxn ang="0">
                  <a:pos x="28" y="210"/>
                </a:cxn>
                <a:cxn ang="0">
                  <a:pos x="32" y="214"/>
                </a:cxn>
                <a:cxn ang="0">
                  <a:pos x="123" y="214"/>
                </a:cxn>
                <a:cxn ang="0">
                  <a:pos x="127" y="210"/>
                </a:cxn>
                <a:cxn ang="0">
                  <a:pos x="127" y="190"/>
                </a:cxn>
                <a:cxn ang="0">
                  <a:pos x="122" y="186"/>
                </a:cxn>
                <a:cxn ang="0">
                  <a:pos x="98" y="186"/>
                </a:cxn>
                <a:cxn ang="0">
                  <a:pos x="98" y="28"/>
                </a:cxn>
              </a:cxnLst>
              <a:rect l="0" t="0" r="r" b="b"/>
              <a:pathLst>
                <a:path w="154" h="214">
                  <a:moveTo>
                    <a:pt x="98" y="28"/>
                  </a:moveTo>
                  <a:cubicBezTo>
                    <a:pt x="121" y="28"/>
                    <a:pt x="121" y="28"/>
                    <a:pt x="121" y="28"/>
                  </a:cubicBezTo>
                  <a:cubicBezTo>
                    <a:pt x="121" y="51"/>
                    <a:pt x="121" y="51"/>
                    <a:pt x="121" y="51"/>
                  </a:cubicBezTo>
                  <a:cubicBezTo>
                    <a:pt x="121" y="56"/>
                    <a:pt x="122" y="57"/>
                    <a:pt x="127" y="57"/>
                  </a:cubicBezTo>
                  <a:cubicBezTo>
                    <a:pt x="149" y="57"/>
                    <a:pt x="149" y="57"/>
                    <a:pt x="149" y="57"/>
                  </a:cubicBezTo>
                  <a:cubicBezTo>
                    <a:pt x="153" y="57"/>
                    <a:pt x="154" y="56"/>
                    <a:pt x="154" y="51"/>
                  </a:cubicBezTo>
                  <a:cubicBezTo>
                    <a:pt x="154" y="5"/>
                    <a:pt x="154" y="5"/>
                    <a:pt x="154" y="5"/>
                  </a:cubicBezTo>
                  <a:cubicBezTo>
                    <a:pt x="154" y="1"/>
                    <a:pt x="153" y="0"/>
                    <a:pt x="149" y="0"/>
                  </a:cubicBezTo>
                  <a:cubicBezTo>
                    <a:pt x="5" y="0"/>
                    <a:pt x="5" y="0"/>
                    <a:pt x="5" y="0"/>
                  </a:cubicBezTo>
                  <a:cubicBezTo>
                    <a:pt x="1" y="0"/>
                    <a:pt x="0" y="1"/>
                    <a:pt x="0" y="5"/>
                  </a:cubicBezTo>
                  <a:cubicBezTo>
                    <a:pt x="0" y="50"/>
                    <a:pt x="0" y="50"/>
                    <a:pt x="0" y="50"/>
                  </a:cubicBezTo>
                  <a:cubicBezTo>
                    <a:pt x="0" y="55"/>
                    <a:pt x="1" y="56"/>
                    <a:pt x="5" y="56"/>
                  </a:cubicBezTo>
                  <a:cubicBezTo>
                    <a:pt x="28" y="56"/>
                    <a:pt x="28" y="56"/>
                    <a:pt x="28" y="56"/>
                  </a:cubicBezTo>
                  <a:cubicBezTo>
                    <a:pt x="32" y="56"/>
                    <a:pt x="33" y="55"/>
                    <a:pt x="33" y="51"/>
                  </a:cubicBezTo>
                  <a:cubicBezTo>
                    <a:pt x="33" y="28"/>
                    <a:pt x="33" y="28"/>
                    <a:pt x="33" y="28"/>
                  </a:cubicBezTo>
                  <a:cubicBezTo>
                    <a:pt x="57" y="28"/>
                    <a:pt x="57" y="28"/>
                    <a:pt x="57" y="28"/>
                  </a:cubicBezTo>
                  <a:cubicBezTo>
                    <a:pt x="57" y="186"/>
                    <a:pt x="57" y="186"/>
                    <a:pt x="57" y="186"/>
                  </a:cubicBezTo>
                  <a:cubicBezTo>
                    <a:pt x="32" y="186"/>
                    <a:pt x="32" y="186"/>
                    <a:pt x="32" y="186"/>
                  </a:cubicBezTo>
                  <a:cubicBezTo>
                    <a:pt x="28" y="186"/>
                    <a:pt x="28" y="190"/>
                    <a:pt x="28" y="190"/>
                  </a:cubicBezTo>
                  <a:cubicBezTo>
                    <a:pt x="28" y="210"/>
                    <a:pt x="28" y="210"/>
                    <a:pt x="28" y="210"/>
                  </a:cubicBezTo>
                  <a:cubicBezTo>
                    <a:pt x="28" y="214"/>
                    <a:pt x="32" y="214"/>
                    <a:pt x="32" y="214"/>
                  </a:cubicBezTo>
                  <a:cubicBezTo>
                    <a:pt x="123" y="214"/>
                    <a:pt x="123" y="214"/>
                    <a:pt x="123" y="214"/>
                  </a:cubicBezTo>
                  <a:cubicBezTo>
                    <a:pt x="125" y="214"/>
                    <a:pt x="127" y="213"/>
                    <a:pt x="127" y="210"/>
                  </a:cubicBezTo>
                  <a:cubicBezTo>
                    <a:pt x="127" y="190"/>
                    <a:pt x="127" y="190"/>
                    <a:pt x="127" y="190"/>
                  </a:cubicBezTo>
                  <a:cubicBezTo>
                    <a:pt x="127" y="189"/>
                    <a:pt x="126" y="186"/>
                    <a:pt x="122" y="186"/>
                  </a:cubicBezTo>
                  <a:cubicBezTo>
                    <a:pt x="98" y="186"/>
                    <a:pt x="98" y="186"/>
                    <a:pt x="98" y="186"/>
                  </a:cubicBezTo>
                  <a:lnTo>
                    <a:pt x="98" y="28"/>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1" name="Freeform 7"/>
            <p:cNvSpPr>
              <a:spLocks/>
            </p:cNvSpPr>
            <p:nvPr/>
          </p:nvSpPr>
          <p:spPr bwMode="auto">
            <a:xfrm>
              <a:off x="553" y="480"/>
              <a:ext cx="105" cy="116"/>
            </a:xfrm>
            <a:custGeom>
              <a:avLst/>
              <a:gdLst/>
              <a:ahLst/>
              <a:cxnLst>
                <a:cxn ang="0">
                  <a:pos x="72" y="4"/>
                </a:cxn>
                <a:cxn ang="0">
                  <a:pos x="65" y="0"/>
                </a:cxn>
                <a:cxn ang="0">
                  <a:pos x="8" y="0"/>
                </a:cxn>
                <a:cxn ang="0">
                  <a:pos x="4" y="4"/>
                </a:cxn>
                <a:cxn ang="0">
                  <a:pos x="4" y="24"/>
                </a:cxn>
                <a:cxn ang="0">
                  <a:pos x="8" y="28"/>
                </a:cxn>
                <a:cxn ang="0">
                  <a:pos x="29" y="28"/>
                </a:cxn>
                <a:cxn ang="0">
                  <a:pos x="29" y="186"/>
                </a:cxn>
                <a:cxn ang="0">
                  <a:pos x="4" y="186"/>
                </a:cxn>
                <a:cxn ang="0">
                  <a:pos x="0" y="190"/>
                </a:cxn>
                <a:cxn ang="0">
                  <a:pos x="0" y="210"/>
                </a:cxn>
                <a:cxn ang="0">
                  <a:pos x="4" y="214"/>
                </a:cxn>
                <a:cxn ang="0">
                  <a:pos x="89" y="214"/>
                </a:cxn>
                <a:cxn ang="0">
                  <a:pos x="93" y="210"/>
                </a:cxn>
                <a:cxn ang="0">
                  <a:pos x="93" y="190"/>
                </a:cxn>
                <a:cxn ang="0">
                  <a:pos x="89" y="186"/>
                </a:cxn>
                <a:cxn ang="0">
                  <a:pos x="64" y="186"/>
                </a:cxn>
                <a:cxn ang="0">
                  <a:pos x="64" y="101"/>
                </a:cxn>
                <a:cxn ang="0">
                  <a:pos x="64" y="71"/>
                </a:cxn>
                <a:cxn ang="0">
                  <a:pos x="80" y="104"/>
                </a:cxn>
                <a:cxn ang="0">
                  <a:pos x="132" y="210"/>
                </a:cxn>
                <a:cxn ang="0">
                  <a:pos x="139" y="214"/>
                </a:cxn>
                <a:cxn ang="0">
                  <a:pos x="167" y="214"/>
                </a:cxn>
                <a:cxn ang="0">
                  <a:pos x="174" y="208"/>
                </a:cxn>
                <a:cxn ang="0">
                  <a:pos x="174" y="28"/>
                </a:cxn>
                <a:cxn ang="0">
                  <a:pos x="198" y="28"/>
                </a:cxn>
                <a:cxn ang="0">
                  <a:pos x="202" y="24"/>
                </a:cxn>
                <a:cxn ang="0">
                  <a:pos x="202" y="4"/>
                </a:cxn>
                <a:cxn ang="0">
                  <a:pos x="198" y="0"/>
                </a:cxn>
                <a:cxn ang="0">
                  <a:pos x="114" y="0"/>
                </a:cxn>
                <a:cxn ang="0">
                  <a:pos x="110" y="4"/>
                </a:cxn>
                <a:cxn ang="0">
                  <a:pos x="110" y="24"/>
                </a:cxn>
                <a:cxn ang="0">
                  <a:pos x="114" y="28"/>
                </a:cxn>
                <a:cxn ang="0">
                  <a:pos x="138" y="28"/>
                </a:cxn>
                <a:cxn ang="0">
                  <a:pos x="138" y="106"/>
                </a:cxn>
                <a:cxn ang="0">
                  <a:pos x="138" y="141"/>
                </a:cxn>
                <a:cxn ang="0">
                  <a:pos x="120" y="102"/>
                </a:cxn>
                <a:cxn ang="0">
                  <a:pos x="72" y="4"/>
                </a:cxn>
              </a:cxnLst>
              <a:rect l="0" t="0" r="r" b="b"/>
              <a:pathLst>
                <a:path w="202" h="215">
                  <a:moveTo>
                    <a:pt x="72" y="4"/>
                  </a:moveTo>
                  <a:cubicBezTo>
                    <a:pt x="70" y="0"/>
                    <a:pt x="69" y="0"/>
                    <a:pt x="65" y="0"/>
                  </a:cubicBezTo>
                  <a:cubicBezTo>
                    <a:pt x="8" y="0"/>
                    <a:pt x="8" y="0"/>
                    <a:pt x="8" y="0"/>
                  </a:cubicBezTo>
                  <a:cubicBezTo>
                    <a:pt x="6" y="0"/>
                    <a:pt x="4" y="2"/>
                    <a:pt x="4" y="4"/>
                  </a:cubicBezTo>
                  <a:cubicBezTo>
                    <a:pt x="4" y="24"/>
                    <a:pt x="4" y="24"/>
                    <a:pt x="4" y="24"/>
                  </a:cubicBezTo>
                  <a:cubicBezTo>
                    <a:pt x="4" y="27"/>
                    <a:pt x="5" y="28"/>
                    <a:pt x="8" y="28"/>
                  </a:cubicBezTo>
                  <a:cubicBezTo>
                    <a:pt x="29" y="28"/>
                    <a:pt x="29" y="28"/>
                    <a:pt x="29" y="28"/>
                  </a:cubicBezTo>
                  <a:cubicBezTo>
                    <a:pt x="29" y="186"/>
                    <a:pt x="29" y="186"/>
                    <a:pt x="29" y="186"/>
                  </a:cubicBezTo>
                  <a:cubicBezTo>
                    <a:pt x="4" y="186"/>
                    <a:pt x="4" y="186"/>
                    <a:pt x="4" y="186"/>
                  </a:cubicBezTo>
                  <a:cubicBezTo>
                    <a:pt x="1" y="186"/>
                    <a:pt x="0" y="188"/>
                    <a:pt x="0" y="190"/>
                  </a:cubicBezTo>
                  <a:cubicBezTo>
                    <a:pt x="0" y="210"/>
                    <a:pt x="0" y="210"/>
                    <a:pt x="0" y="210"/>
                  </a:cubicBezTo>
                  <a:cubicBezTo>
                    <a:pt x="0" y="214"/>
                    <a:pt x="3" y="215"/>
                    <a:pt x="4" y="214"/>
                  </a:cubicBezTo>
                  <a:cubicBezTo>
                    <a:pt x="89" y="214"/>
                    <a:pt x="89" y="214"/>
                    <a:pt x="89" y="214"/>
                  </a:cubicBezTo>
                  <a:cubicBezTo>
                    <a:pt x="91" y="214"/>
                    <a:pt x="93" y="213"/>
                    <a:pt x="93" y="210"/>
                  </a:cubicBezTo>
                  <a:cubicBezTo>
                    <a:pt x="93" y="190"/>
                    <a:pt x="93" y="190"/>
                    <a:pt x="93" y="190"/>
                  </a:cubicBezTo>
                  <a:cubicBezTo>
                    <a:pt x="93" y="189"/>
                    <a:pt x="93" y="186"/>
                    <a:pt x="89" y="186"/>
                  </a:cubicBezTo>
                  <a:cubicBezTo>
                    <a:pt x="64" y="186"/>
                    <a:pt x="64" y="186"/>
                    <a:pt x="64" y="186"/>
                  </a:cubicBezTo>
                  <a:cubicBezTo>
                    <a:pt x="64" y="101"/>
                    <a:pt x="64" y="101"/>
                    <a:pt x="64" y="101"/>
                  </a:cubicBezTo>
                  <a:cubicBezTo>
                    <a:pt x="64" y="86"/>
                    <a:pt x="64" y="77"/>
                    <a:pt x="64" y="71"/>
                  </a:cubicBezTo>
                  <a:cubicBezTo>
                    <a:pt x="74" y="90"/>
                    <a:pt x="75" y="94"/>
                    <a:pt x="80" y="104"/>
                  </a:cubicBezTo>
                  <a:cubicBezTo>
                    <a:pt x="132" y="210"/>
                    <a:pt x="132" y="210"/>
                    <a:pt x="132" y="210"/>
                  </a:cubicBezTo>
                  <a:cubicBezTo>
                    <a:pt x="134" y="214"/>
                    <a:pt x="135" y="214"/>
                    <a:pt x="139" y="214"/>
                  </a:cubicBezTo>
                  <a:cubicBezTo>
                    <a:pt x="167" y="214"/>
                    <a:pt x="167" y="214"/>
                    <a:pt x="167" y="214"/>
                  </a:cubicBezTo>
                  <a:cubicBezTo>
                    <a:pt x="173" y="214"/>
                    <a:pt x="174" y="214"/>
                    <a:pt x="174" y="208"/>
                  </a:cubicBezTo>
                  <a:cubicBezTo>
                    <a:pt x="174" y="28"/>
                    <a:pt x="174" y="28"/>
                    <a:pt x="174" y="28"/>
                  </a:cubicBezTo>
                  <a:cubicBezTo>
                    <a:pt x="198" y="28"/>
                    <a:pt x="198" y="28"/>
                    <a:pt x="198" y="28"/>
                  </a:cubicBezTo>
                  <a:cubicBezTo>
                    <a:pt x="201" y="28"/>
                    <a:pt x="202" y="26"/>
                    <a:pt x="202" y="24"/>
                  </a:cubicBezTo>
                  <a:cubicBezTo>
                    <a:pt x="202" y="4"/>
                    <a:pt x="202" y="4"/>
                    <a:pt x="202" y="4"/>
                  </a:cubicBezTo>
                  <a:cubicBezTo>
                    <a:pt x="202" y="2"/>
                    <a:pt x="201" y="0"/>
                    <a:pt x="198" y="0"/>
                  </a:cubicBezTo>
                  <a:cubicBezTo>
                    <a:pt x="114" y="0"/>
                    <a:pt x="114" y="0"/>
                    <a:pt x="114" y="0"/>
                  </a:cubicBezTo>
                  <a:cubicBezTo>
                    <a:pt x="111" y="0"/>
                    <a:pt x="110" y="2"/>
                    <a:pt x="110" y="4"/>
                  </a:cubicBezTo>
                  <a:cubicBezTo>
                    <a:pt x="110" y="24"/>
                    <a:pt x="110" y="24"/>
                    <a:pt x="110" y="24"/>
                  </a:cubicBezTo>
                  <a:cubicBezTo>
                    <a:pt x="110" y="26"/>
                    <a:pt x="111" y="28"/>
                    <a:pt x="114" y="28"/>
                  </a:cubicBezTo>
                  <a:cubicBezTo>
                    <a:pt x="138" y="28"/>
                    <a:pt x="138" y="28"/>
                    <a:pt x="138" y="28"/>
                  </a:cubicBezTo>
                  <a:cubicBezTo>
                    <a:pt x="138" y="106"/>
                    <a:pt x="138" y="106"/>
                    <a:pt x="138" y="106"/>
                  </a:cubicBezTo>
                  <a:cubicBezTo>
                    <a:pt x="138" y="117"/>
                    <a:pt x="138" y="118"/>
                    <a:pt x="138" y="141"/>
                  </a:cubicBezTo>
                  <a:cubicBezTo>
                    <a:pt x="133" y="129"/>
                    <a:pt x="127" y="117"/>
                    <a:pt x="120" y="102"/>
                  </a:cubicBezTo>
                  <a:lnTo>
                    <a:pt x="72" y="4"/>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2" name="Freeform 8"/>
            <p:cNvSpPr>
              <a:spLocks/>
            </p:cNvSpPr>
            <p:nvPr/>
          </p:nvSpPr>
          <p:spPr bwMode="auto">
            <a:xfrm>
              <a:off x="665" y="476"/>
              <a:ext cx="83" cy="123"/>
            </a:xfrm>
            <a:custGeom>
              <a:avLst/>
              <a:gdLst/>
              <a:ahLst/>
              <a:cxnLst>
                <a:cxn ang="0">
                  <a:pos x="109" y="188"/>
                </a:cxn>
                <a:cxn ang="0">
                  <a:pos x="87" y="193"/>
                </a:cxn>
                <a:cxn ang="0">
                  <a:pos x="50" y="175"/>
                </a:cxn>
                <a:cxn ang="0">
                  <a:pos x="40" y="113"/>
                </a:cxn>
                <a:cxn ang="0">
                  <a:pos x="53" y="48"/>
                </a:cxn>
                <a:cxn ang="0">
                  <a:pos x="87" y="34"/>
                </a:cxn>
                <a:cxn ang="0">
                  <a:pos x="108" y="38"/>
                </a:cxn>
                <a:cxn ang="0">
                  <a:pos x="108" y="59"/>
                </a:cxn>
                <a:cxn ang="0">
                  <a:pos x="114" y="65"/>
                </a:cxn>
                <a:cxn ang="0">
                  <a:pos x="137" y="65"/>
                </a:cxn>
                <a:cxn ang="0">
                  <a:pos x="143" y="59"/>
                </a:cxn>
                <a:cxn ang="0">
                  <a:pos x="143" y="22"/>
                </a:cxn>
                <a:cxn ang="0">
                  <a:pos x="137" y="14"/>
                </a:cxn>
                <a:cxn ang="0">
                  <a:pos x="84" y="0"/>
                </a:cxn>
                <a:cxn ang="0">
                  <a:pos x="0" y="115"/>
                </a:cxn>
                <a:cxn ang="0">
                  <a:pos x="83" y="228"/>
                </a:cxn>
                <a:cxn ang="0">
                  <a:pos x="143" y="212"/>
                </a:cxn>
                <a:cxn ang="0">
                  <a:pos x="148" y="203"/>
                </a:cxn>
                <a:cxn ang="0">
                  <a:pos x="148" y="136"/>
                </a:cxn>
                <a:cxn ang="0">
                  <a:pos x="157" y="136"/>
                </a:cxn>
                <a:cxn ang="0">
                  <a:pos x="161" y="131"/>
                </a:cxn>
                <a:cxn ang="0">
                  <a:pos x="161" y="109"/>
                </a:cxn>
                <a:cxn ang="0">
                  <a:pos x="157" y="105"/>
                </a:cxn>
                <a:cxn ang="0">
                  <a:pos x="79" y="105"/>
                </a:cxn>
                <a:cxn ang="0">
                  <a:pos x="75" y="109"/>
                </a:cxn>
                <a:cxn ang="0">
                  <a:pos x="75" y="131"/>
                </a:cxn>
                <a:cxn ang="0">
                  <a:pos x="79" y="136"/>
                </a:cxn>
                <a:cxn ang="0">
                  <a:pos x="109" y="136"/>
                </a:cxn>
                <a:cxn ang="0">
                  <a:pos x="109" y="188"/>
                </a:cxn>
              </a:cxnLst>
              <a:rect l="0" t="0" r="r" b="b"/>
              <a:pathLst>
                <a:path w="161" h="228">
                  <a:moveTo>
                    <a:pt x="109" y="188"/>
                  </a:moveTo>
                  <a:cubicBezTo>
                    <a:pt x="102" y="192"/>
                    <a:pt x="94" y="193"/>
                    <a:pt x="87" y="193"/>
                  </a:cubicBezTo>
                  <a:cubicBezTo>
                    <a:pt x="72" y="193"/>
                    <a:pt x="56" y="186"/>
                    <a:pt x="50" y="175"/>
                  </a:cubicBezTo>
                  <a:cubicBezTo>
                    <a:pt x="44" y="163"/>
                    <a:pt x="40" y="140"/>
                    <a:pt x="40" y="113"/>
                  </a:cubicBezTo>
                  <a:cubicBezTo>
                    <a:pt x="40" y="84"/>
                    <a:pt x="45" y="61"/>
                    <a:pt x="53" y="48"/>
                  </a:cubicBezTo>
                  <a:cubicBezTo>
                    <a:pt x="59" y="39"/>
                    <a:pt x="75" y="34"/>
                    <a:pt x="87" y="34"/>
                  </a:cubicBezTo>
                  <a:cubicBezTo>
                    <a:pt x="94" y="34"/>
                    <a:pt x="99" y="35"/>
                    <a:pt x="108" y="38"/>
                  </a:cubicBezTo>
                  <a:cubicBezTo>
                    <a:pt x="108" y="59"/>
                    <a:pt x="108" y="59"/>
                    <a:pt x="108" y="59"/>
                  </a:cubicBezTo>
                  <a:cubicBezTo>
                    <a:pt x="108" y="64"/>
                    <a:pt x="109" y="65"/>
                    <a:pt x="114" y="65"/>
                  </a:cubicBezTo>
                  <a:cubicBezTo>
                    <a:pt x="137" y="65"/>
                    <a:pt x="137" y="65"/>
                    <a:pt x="137" y="65"/>
                  </a:cubicBezTo>
                  <a:cubicBezTo>
                    <a:pt x="142" y="65"/>
                    <a:pt x="143" y="64"/>
                    <a:pt x="143" y="59"/>
                  </a:cubicBezTo>
                  <a:cubicBezTo>
                    <a:pt x="143" y="22"/>
                    <a:pt x="143" y="22"/>
                    <a:pt x="143" y="22"/>
                  </a:cubicBezTo>
                  <a:cubicBezTo>
                    <a:pt x="143" y="18"/>
                    <a:pt x="141" y="16"/>
                    <a:pt x="137" y="14"/>
                  </a:cubicBezTo>
                  <a:cubicBezTo>
                    <a:pt x="124" y="5"/>
                    <a:pt x="104" y="0"/>
                    <a:pt x="84" y="0"/>
                  </a:cubicBezTo>
                  <a:cubicBezTo>
                    <a:pt x="29" y="0"/>
                    <a:pt x="0" y="40"/>
                    <a:pt x="0" y="115"/>
                  </a:cubicBezTo>
                  <a:cubicBezTo>
                    <a:pt x="0" y="190"/>
                    <a:pt x="27" y="228"/>
                    <a:pt x="83" y="228"/>
                  </a:cubicBezTo>
                  <a:cubicBezTo>
                    <a:pt x="106" y="228"/>
                    <a:pt x="128" y="222"/>
                    <a:pt x="143" y="212"/>
                  </a:cubicBezTo>
                  <a:cubicBezTo>
                    <a:pt x="148" y="209"/>
                    <a:pt x="148" y="208"/>
                    <a:pt x="148" y="203"/>
                  </a:cubicBezTo>
                  <a:cubicBezTo>
                    <a:pt x="148" y="136"/>
                    <a:pt x="148" y="136"/>
                    <a:pt x="148" y="136"/>
                  </a:cubicBezTo>
                  <a:cubicBezTo>
                    <a:pt x="157" y="136"/>
                    <a:pt x="157" y="136"/>
                    <a:pt x="157" y="136"/>
                  </a:cubicBezTo>
                  <a:cubicBezTo>
                    <a:pt x="159" y="136"/>
                    <a:pt x="161" y="134"/>
                    <a:pt x="161" y="131"/>
                  </a:cubicBezTo>
                  <a:cubicBezTo>
                    <a:pt x="161" y="109"/>
                    <a:pt x="161" y="109"/>
                    <a:pt x="161" y="109"/>
                  </a:cubicBezTo>
                  <a:cubicBezTo>
                    <a:pt x="161" y="107"/>
                    <a:pt x="160" y="105"/>
                    <a:pt x="157" y="105"/>
                  </a:cubicBezTo>
                  <a:cubicBezTo>
                    <a:pt x="79" y="105"/>
                    <a:pt x="79" y="105"/>
                    <a:pt x="79" y="105"/>
                  </a:cubicBezTo>
                  <a:cubicBezTo>
                    <a:pt x="76" y="105"/>
                    <a:pt x="75" y="107"/>
                    <a:pt x="75" y="109"/>
                  </a:cubicBezTo>
                  <a:cubicBezTo>
                    <a:pt x="75" y="131"/>
                    <a:pt x="75" y="131"/>
                    <a:pt x="75" y="131"/>
                  </a:cubicBezTo>
                  <a:cubicBezTo>
                    <a:pt x="75" y="133"/>
                    <a:pt x="76" y="136"/>
                    <a:pt x="79" y="136"/>
                  </a:cubicBezTo>
                  <a:cubicBezTo>
                    <a:pt x="109" y="136"/>
                    <a:pt x="109" y="136"/>
                    <a:pt x="109" y="136"/>
                  </a:cubicBezTo>
                  <a:lnTo>
                    <a:pt x="109" y="188"/>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3" name="Freeform 9"/>
            <p:cNvSpPr>
              <a:spLocks noEditPoints="1"/>
            </p:cNvSpPr>
            <p:nvPr/>
          </p:nvSpPr>
          <p:spPr bwMode="auto">
            <a:xfrm>
              <a:off x="459" y="476"/>
              <a:ext cx="83" cy="123"/>
            </a:xfrm>
            <a:custGeom>
              <a:avLst/>
              <a:gdLst/>
              <a:ahLst/>
              <a:cxnLst>
                <a:cxn ang="0">
                  <a:pos x="79" y="34"/>
                </a:cxn>
                <a:cxn ang="0">
                  <a:pos x="118" y="115"/>
                </a:cxn>
                <a:cxn ang="0">
                  <a:pos x="80" y="195"/>
                </a:cxn>
                <a:cxn ang="0">
                  <a:pos x="42" y="115"/>
                </a:cxn>
                <a:cxn ang="0">
                  <a:pos x="79" y="34"/>
                </a:cxn>
                <a:cxn ang="0">
                  <a:pos x="81" y="0"/>
                </a:cxn>
                <a:cxn ang="0">
                  <a:pos x="28" y="20"/>
                </a:cxn>
                <a:cxn ang="0">
                  <a:pos x="0" y="113"/>
                </a:cxn>
                <a:cxn ang="0">
                  <a:pos x="78" y="228"/>
                </a:cxn>
                <a:cxn ang="0">
                  <a:pos x="158" y="112"/>
                </a:cxn>
                <a:cxn ang="0">
                  <a:pos x="135" y="23"/>
                </a:cxn>
                <a:cxn ang="0">
                  <a:pos x="81" y="0"/>
                </a:cxn>
              </a:cxnLst>
              <a:rect l="0" t="0" r="r" b="b"/>
              <a:pathLst>
                <a:path w="158" h="228">
                  <a:moveTo>
                    <a:pt x="79" y="34"/>
                  </a:moveTo>
                  <a:cubicBezTo>
                    <a:pt x="103" y="34"/>
                    <a:pt x="118" y="59"/>
                    <a:pt x="118" y="115"/>
                  </a:cubicBezTo>
                  <a:cubicBezTo>
                    <a:pt x="118" y="168"/>
                    <a:pt x="102" y="195"/>
                    <a:pt x="80" y="195"/>
                  </a:cubicBezTo>
                  <a:cubicBezTo>
                    <a:pt x="57" y="195"/>
                    <a:pt x="42" y="168"/>
                    <a:pt x="42" y="115"/>
                  </a:cubicBezTo>
                  <a:cubicBezTo>
                    <a:pt x="42" y="62"/>
                    <a:pt x="58" y="34"/>
                    <a:pt x="79" y="34"/>
                  </a:cubicBezTo>
                  <a:moveTo>
                    <a:pt x="81" y="0"/>
                  </a:moveTo>
                  <a:cubicBezTo>
                    <a:pt x="60" y="0"/>
                    <a:pt x="42" y="7"/>
                    <a:pt x="28" y="20"/>
                  </a:cubicBezTo>
                  <a:cubicBezTo>
                    <a:pt x="9" y="39"/>
                    <a:pt x="0" y="67"/>
                    <a:pt x="0" y="113"/>
                  </a:cubicBezTo>
                  <a:cubicBezTo>
                    <a:pt x="0" y="190"/>
                    <a:pt x="26" y="228"/>
                    <a:pt x="78" y="228"/>
                  </a:cubicBezTo>
                  <a:cubicBezTo>
                    <a:pt x="131" y="228"/>
                    <a:pt x="158" y="189"/>
                    <a:pt x="158" y="112"/>
                  </a:cubicBezTo>
                  <a:cubicBezTo>
                    <a:pt x="158" y="70"/>
                    <a:pt x="151" y="41"/>
                    <a:pt x="135" y="23"/>
                  </a:cubicBezTo>
                  <a:cubicBezTo>
                    <a:pt x="123" y="9"/>
                    <a:pt x="102" y="0"/>
                    <a:pt x="81" y="0"/>
                  </a:cubicBezTo>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4" name="Freeform 10"/>
            <p:cNvSpPr>
              <a:spLocks/>
            </p:cNvSpPr>
            <p:nvPr/>
          </p:nvSpPr>
          <p:spPr bwMode="auto">
            <a:xfrm>
              <a:off x="265" y="614"/>
              <a:ext cx="483" cy="15"/>
            </a:xfrm>
            <a:custGeom>
              <a:avLst/>
              <a:gdLst/>
              <a:ahLst/>
              <a:cxnLst>
                <a:cxn ang="0">
                  <a:pos x="4" y="0"/>
                </a:cxn>
                <a:cxn ang="0">
                  <a:pos x="927" y="0"/>
                </a:cxn>
                <a:cxn ang="0">
                  <a:pos x="931" y="4"/>
                </a:cxn>
                <a:cxn ang="0">
                  <a:pos x="931" y="25"/>
                </a:cxn>
                <a:cxn ang="0">
                  <a:pos x="927" y="29"/>
                </a:cxn>
                <a:cxn ang="0">
                  <a:pos x="4" y="29"/>
                </a:cxn>
                <a:cxn ang="0">
                  <a:pos x="0" y="25"/>
                </a:cxn>
                <a:cxn ang="0">
                  <a:pos x="0" y="4"/>
                </a:cxn>
                <a:cxn ang="0">
                  <a:pos x="4" y="0"/>
                </a:cxn>
              </a:cxnLst>
              <a:rect l="0" t="0" r="r" b="b"/>
              <a:pathLst>
                <a:path w="931" h="29">
                  <a:moveTo>
                    <a:pt x="4" y="0"/>
                  </a:moveTo>
                  <a:cubicBezTo>
                    <a:pt x="927" y="0"/>
                    <a:pt x="927" y="0"/>
                    <a:pt x="927" y="0"/>
                  </a:cubicBezTo>
                  <a:cubicBezTo>
                    <a:pt x="930" y="1"/>
                    <a:pt x="931" y="2"/>
                    <a:pt x="931" y="4"/>
                  </a:cubicBezTo>
                  <a:cubicBezTo>
                    <a:pt x="931" y="25"/>
                    <a:pt x="931" y="25"/>
                    <a:pt x="931" y="25"/>
                  </a:cubicBezTo>
                  <a:cubicBezTo>
                    <a:pt x="931" y="27"/>
                    <a:pt x="929" y="29"/>
                    <a:pt x="927" y="29"/>
                  </a:cubicBezTo>
                  <a:cubicBezTo>
                    <a:pt x="4" y="29"/>
                    <a:pt x="4" y="29"/>
                    <a:pt x="4" y="29"/>
                  </a:cubicBezTo>
                  <a:cubicBezTo>
                    <a:pt x="2" y="29"/>
                    <a:pt x="0" y="27"/>
                    <a:pt x="0" y="25"/>
                  </a:cubicBezTo>
                  <a:cubicBezTo>
                    <a:pt x="0" y="4"/>
                    <a:pt x="0" y="4"/>
                    <a:pt x="0" y="4"/>
                  </a:cubicBezTo>
                  <a:cubicBezTo>
                    <a:pt x="0" y="2"/>
                    <a:pt x="2" y="0"/>
                    <a:pt x="4" y="0"/>
                  </a:cubicBezTo>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5" name="Freeform 11"/>
            <p:cNvSpPr>
              <a:spLocks noEditPoints="1"/>
            </p:cNvSpPr>
            <p:nvPr/>
          </p:nvSpPr>
          <p:spPr bwMode="auto">
            <a:xfrm>
              <a:off x="756" y="476"/>
              <a:ext cx="29" cy="30"/>
            </a:xfrm>
            <a:custGeom>
              <a:avLst/>
              <a:gdLst/>
              <a:ahLst/>
              <a:cxnLst>
                <a:cxn ang="0">
                  <a:pos x="34" y="22"/>
                </a:cxn>
                <a:cxn ang="0">
                  <a:pos x="29" y="27"/>
                </a:cxn>
                <a:cxn ang="0">
                  <a:pos x="23" y="27"/>
                </a:cxn>
                <a:cxn ang="0">
                  <a:pos x="23" y="16"/>
                </a:cxn>
                <a:cxn ang="0">
                  <a:pos x="29" y="16"/>
                </a:cxn>
                <a:cxn ang="0">
                  <a:pos x="34" y="22"/>
                </a:cxn>
                <a:cxn ang="0">
                  <a:pos x="39" y="43"/>
                </a:cxn>
                <a:cxn ang="0">
                  <a:pos x="32" y="30"/>
                </a:cxn>
                <a:cxn ang="0">
                  <a:pos x="39" y="22"/>
                </a:cxn>
                <a:cxn ang="0">
                  <a:pos x="29" y="13"/>
                </a:cxn>
                <a:cxn ang="0">
                  <a:pos x="19" y="13"/>
                </a:cxn>
                <a:cxn ang="0">
                  <a:pos x="19" y="43"/>
                </a:cxn>
                <a:cxn ang="0">
                  <a:pos x="23" y="43"/>
                </a:cxn>
                <a:cxn ang="0">
                  <a:pos x="23" y="31"/>
                </a:cxn>
                <a:cxn ang="0">
                  <a:pos x="28" y="31"/>
                </a:cxn>
                <a:cxn ang="0">
                  <a:pos x="35" y="43"/>
                </a:cxn>
                <a:cxn ang="0">
                  <a:pos x="39" y="43"/>
                </a:cxn>
                <a:cxn ang="0">
                  <a:pos x="51" y="28"/>
                </a:cxn>
                <a:cxn ang="0">
                  <a:pos x="28" y="51"/>
                </a:cxn>
                <a:cxn ang="0">
                  <a:pos x="5" y="28"/>
                </a:cxn>
                <a:cxn ang="0">
                  <a:pos x="28" y="4"/>
                </a:cxn>
                <a:cxn ang="0">
                  <a:pos x="51" y="28"/>
                </a:cxn>
                <a:cxn ang="0">
                  <a:pos x="55" y="28"/>
                </a:cxn>
                <a:cxn ang="0">
                  <a:pos x="28" y="0"/>
                </a:cxn>
                <a:cxn ang="0">
                  <a:pos x="0" y="28"/>
                </a:cxn>
                <a:cxn ang="0">
                  <a:pos x="28" y="55"/>
                </a:cxn>
                <a:cxn ang="0">
                  <a:pos x="55" y="28"/>
                </a:cxn>
              </a:cxnLst>
              <a:rect l="0" t="0" r="r" b="b"/>
              <a:pathLst>
                <a:path w="55" h="55">
                  <a:moveTo>
                    <a:pt x="34" y="22"/>
                  </a:moveTo>
                  <a:cubicBezTo>
                    <a:pt x="34" y="25"/>
                    <a:pt x="32" y="27"/>
                    <a:pt x="29" y="27"/>
                  </a:cubicBezTo>
                  <a:cubicBezTo>
                    <a:pt x="23" y="27"/>
                    <a:pt x="23" y="27"/>
                    <a:pt x="23" y="27"/>
                  </a:cubicBezTo>
                  <a:cubicBezTo>
                    <a:pt x="23" y="16"/>
                    <a:pt x="23" y="16"/>
                    <a:pt x="23" y="16"/>
                  </a:cubicBezTo>
                  <a:cubicBezTo>
                    <a:pt x="29" y="16"/>
                    <a:pt x="29" y="16"/>
                    <a:pt x="29" y="16"/>
                  </a:cubicBezTo>
                  <a:cubicBezTo>
                    <a:pt x="32" y="16"/>
                    <a:pt x="34" y="19"/>
                    <a:pt x="34" y="22"/>
                  </a:cubicBezTo>
                  <a:moveTo>
                    <a:pt x="39" y="43"/>
                  </a:moveTo>
                  <a:cubicBezTo>
                    <a:pt x="32" y="30"/>
                    <a:pt x="32" y="30"/>
                    <a:pt x="32" y="30"/>
                  </a:cubicBezTo>
                  <a:cubicBezTo>
                    <a:pt x="36" y="29"/>
                    <a:pt x="39" y="26"/>
                    <a:pt x="39" y="22"/>
                  </a:cubicBezTo>
                  <a:cubicBezTo>
                    <a:pt x="39" y="17"/>
                    <a:pt x="34" y="13"/>
                    <a:pt x="29" y="13"/>
                  </a:cubicBezTo>
                  <a:cubicBezTo>
                    <a:pt x="19" y="13"/>
                    <a:pt x="19" y="13"/>
                    <a:pt x="19" y="13"/>
                  </a:cubicBezTo>
                  <a:cubicBezTo>
                    <a:pt x="19" y="43"/>
                    <a:pt x="19" y="43"/>
                    <a:pt x="19" y="43"/>
                  </a:cubicBezTo>
                  <a:cubicBezTo>
                    <a:pt x="23" y="43"/>
                    <a:pt x="23" y="43"/>
                    <a:pt x="23" y="43"/>
                  </a:cubicBezTo>
                  <a:cubicBezTo>
                    <a:pt x="23" y="31"/>
                    <a:pt x="23" y="31"/>
                    <a:pt x="23" y="31"/>
                  </a:cubicBezTo>
                  <a:cubicBezTo>
                    <a:pt x="28" y="31"/>
                    <a:pt x="28" y="31"/>
                    <a:pt x="28" y="31"/>
                  </a:cubicBezTo>
                  <a:cubicBezTo>
                    <a:pt x="35" y="43"/>
                    <a:pt x="35" y="43"/>
                    <a:pt x="35" y="43"/>
                  </a:cubicBezTo>
                  <a:lnTo>
                    <a:pt x="39" y="43"/>
                  </a:lnTo>
                  <a:close/>
                  <a:moveTo>
                    <a:pt x="51" y="28"/>
                  </a:moveTo>
                  <a:cubicBezTo>
                    <a:pt x="51" y="41"/>
                    <a:pt x="41" y="51"/>
                    <a:pt x="28" y="51"/>
                  </a:cubicBezTo>
                  <a:cubicBezTo>
                    <a:pt x="15" y="51"/>
                    <a:pt x="5" y="41"/>
                    <a:pt x="5" y="28"/>
                  </a:cubicBezTo>
                  <a:cubicBezTo>
                    <a:pt x="5" y="15"/>
                    <a:pt x="15" y="4"/>
                    <a:pt x="28" y="4"/>
                  </a:cubicBezTo>
                  <a:cubicBezTo>
                    <a:pt x="41" y="4"/>
                    <a:pt x="51" y="15"/>
                    <a:pt x="51" y="28"/>
                  </a:cubicBezTo>
                  <a:moveTo>
                    <a:pt x="55" y="28"/>
                  </a:moveTo>
                  <a:cubicBezTo>
                    <a:pt x="55" y="13"/>
                    <a:pt x="43" y="0"/>
                    <a:pt x="28" y="0"/>
                  </a:cubicBezTo>
                  <a:cubicBezTo>
                    <a:pt x="13" y="0"/>
                    <a:pt x="0" y="13"/>
                    <a:pt x="0" y="28"/>
                  </a:cubicBezTo>
                  <a:cubicBezTo>
                    <a:pt x="0" y="43"/>
                    <a:pt x="13" y="55"/>
                    <a:pt x="28" y="55"/>
                  </a:cubicBezTo>
                  <a:cubicBezTo>
                    <a:pt x="43" y="55"/>
                    <a:pt x="55" y="43"/>
                    <a:pt x="55" y="28"/>
                  </a:cubicBezTo>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46" name="Group 14"/>
          <p:cNvGrpSpPr>
            <a:grpSpLocks noChangeAspect="1"/>
          </p:cNvGrpSpPr>
          <p:nvPr/>
        </p:nvGrpSpPr>
        <p:grpSpPr bwMode="auto">
          <a:xfrm>
            <a:off x="622302" y="2467513"/>
            <a:ext cx="810502" cy="835347"/>
            <a:chOff x="138" y="1195"/>
            <a:chExt cx="749" cy="908"/>
          </a:xfrm>
        </p:grpSpPr>
        <p:sp>
          <p:nvSpPr>
            <p:cNvPr id="47" name="AutoShape 13"/>
            <p:cNvSpPr>
              <a:spLocks noChangeAspect="1" noChangeArrowheads="1" noTextEdit="1"/>
            </p:cNvSpPr>
            <p:nvPr/>
          </p:nvSpPr>
          <p:spPr bwMode="auto">
            <a:xfrm>
              <a:off x="138" y="1196"/>
              <a:ext cx="737" cy="9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8" name="Rectangle 15"/>
            <p:cNvSpPr>
              <a:spLocks noChangeArrowheads="1"/>
            </p:cNvSpPr>
            <p:nvPr/>
          </p:nvSpPr>
          <p:spPr bwMode="auto">
            <a:xfrm>
              <a:off x="138" y="1195"/>
              <a:ext cx="749" cy="880"/>
            </a:xfrm>
            <a:prstGeom prst="rect">
              <a:avLst/>
            </a:prstGeom>
            <a:solidFill>
              <a:srgbClr val="209BD7"/>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 name="Freeform 16"/>
            <p:cNvSpPr>
              <a:spLocks/>
            </p:cNvSpPr>
            <p:nvPr/>
          </p:nvSpPr>
          <p:spPr bwMode="auto">
            <a:xfrm>
              <a:off x="339" y="1596"/>
              <a:ext cx="72" cy="105"/>
            </a:xfrm>
            <a:custGeom>
              <a:avLst/>
              <a:gdLst/>
              <a:ahLst/>
              <a:cxnLst>
                <a:cxn ang="0">
                  <a:pos x="137" y="112"/>
                </a:cxn>
                <a:cxn ang="0">
                  <a:pos x="89" y="65"/>
                </a:cxn>
                <a:cxn ang="0">
                  <a:pos x="64" y="62"/>
                </a:cxn>
                <a:cxn ang="0">
                  <a:pos x="47" y="48"/>
                </a:cxn>
                <a:cxn ang="0">
                  <a:pos x="70" y="33"/>
                </a:cxn>
                <a:cxn ang="0">
                  <a:pos x="107" y="44"/>
                </a:cxn>
                <a:cxn ang="0">
                  <a:pos x="132" y="19"/>
                </a:cxn>
                <a:cxn ang="0">
                  <a:pos x="71" y="0"/>
                </a:cxn>
                <a:cxn ang="0">
                  <a:pos x="9" y="51"/>
                </a:cxn>
                <a:cxn ang="0">
                  <a:pos x="55" y="96"/>
                </a:cxn>
                <a:cxn ang="0">
                  <a:pos x="81" y="99"/>
                </a:cxn>
                <a:cxn ang="0">
                  <a:pos x="98" y="113"/>
                </a:cxn>
                <a:cxn ang="0">
                  <a:pos x="69" y="130"/>
                </a:cxn>
                <a:cxn ang="0">
                  <a:pos x="26" y="115"/>
                </a:cxn>
                <a:cxn ang="0">
                  <a:pos x="0" y="141"/>
                </a:cxn>
                <a:cxn ang="0">
                  <a:pos x="69" y="164"/>
                </a:cxn>
                <a:cxn ang="0">
                  <a:pos x="137" y="112"/>
                </a:cxn>
              </a:cxnLst>
              <a:rect l="0" t="0" r="r" b="b"/>
              <a:pathLst>
                <a:path w="137" h="164">
                  <a:moveTo>
                    <a:pt x="137" y="112"/>
                  </a:moveTo>
                  <a:cubicBezTo>
                    <a:pt x="137" y="85"/>
                    <a:pt x="121" y="68"/>
                    <a:pt x="89" y="65"/>
                  </a:cubicBezTo>
                  <a:cubicBezTo>
                    <a:pt x="64" y="62"/>
                    <a:pt x="64" y="62"/>
                    <a:pt x="64" y="62"/>
                  </a:cubicBezTo>
                  <a:cubicBezTo>
                    <a:pt x="50" y="61"/>
                    <a:pt x="47" y="54"/>
                    <a:pt x="47" y="48"/>
                  </a:cubicBezTo>
                  <a:cubicBezTo>
                    <a:pt x="47" y="40"/>
                    <a:pt x="54" y="33"/>
                    <a:pt x="70" y="33"/>
                  </a:cubicBezTo>
                  <a:cubicBezTo>
                    <a:pt x="84" y="33"/>
                    <a:pt x="98" y="35"/>
                    <a:pt x="107" y="44"/>
                  </a:cubicBezTo>
                  <a:cubicBezTo>
                    <a:pt x="132" y="19"/>
                    <a:pt x="132" y="19"/>
                    <a:pt x="132" y="19"/>
                  </a:cubicBezTo>
                  <a:cubicBezTo>
                    <a:pt x="117" y="4"/>
                    <a:pt x="96" y="0"/>
                    <a:pt x="71" y="0"/>
                  </a:cubicBezTo>
                  <a:cubicBezTo>
                    <a:pt x="38" y="0"/>
                    <a:pt x="9" y="18"/>
                    <a:pt x="9" y="51"/>
                  </a:cubicBezTo>
                  <a:cubicBezTo>
                    <a:pt x="9" y="81"/>
                    <a:pt x="26" y="93"/>
                    <a:pt x="55" y="96"/>
                  </a:cubicBezTo>
                  <a:cubicBezTo>
                    <a:pt x="81" y="99"/>
                    <a:pt x="81" y="99"/>
                    <a:pt x="81" y="99"/>
                  </a:cubicBezTo>
                  <a:cubicBezTo>
                    <a:pt x="93" y="100"/>
                    <a:pt x="98" y="105"/>
                    <a:pt x="98" y="113"/>
                  </a:cubicBezTo>
                  <a:cubicBezTo>
                    <a:pt x="98" y="125"/>
                    <a:pt x="83" y="130"/>
                    <a:pt x="69" y="130"/>
                  </a:cubicBezTo>
                  <a:cubicBezTo>
                    <a:pt x="57" y="130"/>
                    <a:pt x="40" y="128"/>
                    <a:pt x="26" y="115"/>
                  </a:cubicBezTo>
                  <a:cubicBezTo>
                    <a:pt x="0" y="141"/>
                    <a:pt x="0" y="141"/>
                    <a:pt x="0" y="141"/>
                  </a:cubicBezTo>
                  <a:cubicBezTo>
                    <a:pt x="21" y="162"/>
                    <a:pt x="43" y="164"/>
                    <a:pt x="69" y="164"/>
                  </a:cubicBezTo>
                  <a:cubicBezTo>
                    <a:pt x="107" y="164"/>
                    <a:pt x="137" y="147"/>
                    <a:pt x="137" y="11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Rectangle 17"/>
            <p:cNvSpPr>
              <a:spLocks noChangeArrowheads="1"/>
            </p:cNvSpPr>
            <p:nvPr/>
          </p:nvSpPr>
          <p:spPr bwMode="auto">
            <a:xfrm>
              <a:off x="428" y="1559"/>
              <a:ext cx="22" cy="2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1" name="Rectangle 18"/>
            <p:cNvSpPr>
              <a:spLocks noChangeArrowheads="1"/>
            </p:cNvSpPr>
            <p:nvPr/>
          </p:nvSpPr>
          <p:spPr bwMode="auto">
            <a:xfrm>
              <a:off x="428" y="1598"/>
              <a:ext cx="22" cy="10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2" name="Freeform 19"/>
            <p:cNvSpPr>
              <a:spLocks/>
            </p:cNvSpPr>
            <p:nvPr/>
          </p:nvSpPr>
          <p:spPr bwMode="auto">
            <a:xfrm>
              <a:off x="472" y="1559"/>
              <a:ext cx="36" cy="141"/>
            </a:xfrm>
            <a:custGeom>
              <a:avLst/>
              <a:gdLst/>
              <a:ahLst/>
              <a:cxnLst>
                <a:cxn ang="0">
                  <a:pos x="70" y="221"/>
                </a:cxn>
                <a:cxn ang="0">
                  <a:pos x="70" y="188"/>
                </a:cxn>
                <a:cxn ang="0">
                  <a:pos x="54" y="188"/>
                </a:cxn>
                <a:cxn ang="0">
                  <a:pos x="40" y="173"/>
                </a:cxn>
                <a:cxn ang="0">
                  <a:pos x="40" y="0"/>
                </a:cxn>
                <a:cxn ang="0">
                  <a:pos x="0" y="0"/>
                </a:cxn>
                <a:cxn ang="0">
                  <a:pos x="0" y="175"/>
                </a:cxn>
                <a:cxn ang="0">
                  <a:pos x="47" y="221"/>
                </a:cxn>
                <a:cxn ang="0">
                  <a:pos x="70" y="221"/>
                </a:cxn>
              </a:cxnLst>
              <a:rect l="0" t="0" r="r" b="b"/>
              <a:pathLst>
                <a:path w="70" h="221">
                  <a:moveTo>
                    <a:pt x="70" y="221"/>
                  </a:moveTo>
                  <a:cubicBezTo>
                    <a:pt x="70" y="188"/>
                    <a:pt x="70" y="188"/>
                    <a:pt x="70" y="188"/>
                  </a:cubicBezTo>
                  <a:cubicBezTo>
                    <a:pt x="54" y="188"/>
                    <a:pt x="54" y="188"/>
                    <a:pt x="54" y="188"/>
                  </a:cubicBezTo>
                  <a:cubicBezTo>
                    <a:pt x="44" y="188"/>
                    <a:pt x="40" y="183"/>
                    <a:pt x="40" y="173"/>
                  </a:cubicBezTo>
                  <a:cubicBezTo>
                    <a:pt x="40" y="0"/>
                    <a:pt x="40" y="0"/>
                    <a:pt x="40" y="0"/>
                  </a:cubicBezTo>
                  <a:cubicBezTo>
                    <a:pt x="0" y="0"/>
                    <a:pt x="0" y="0"/>
                    <a:pt x="0" y="0"/>
                  </a:cubicBezTo>
                  <a:cubicBezTo>
                    <a:pt x="0" y="175"/>
                    <a:pt x="0" y="175"/>
                    <a:pt x="0" y="175"/>
                  </a:cubicBezTo>
                  <a:cubicBezTo>
                    <a:pt x="0" y="198"/>
                    <a:pt x="14" y="221"/>
                    <a:pt x="47" y="221"/>
                  </a:cubicBezTo>
                  <a:lnTo>
                    <a:pt x="70" y="2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Freeform 20"/>
            <p:cNvSpPr>
              <a:spLocks/>
            </p:cNvSpPr>
            <p:nvPr/>
          </p:nvSpPr>
          <p:spPr bwMode="auto">
            <a:xfrm>
              <a:off x="524" y="1559"/>
              <a:ext cx="76" cy="141"/>
            </a:xfrm>
            <a:custGeom>
              <a:avLst/>
              <a:gdLst/>
              <a:ahLst/>
              <a:cxnLst>
                <a:cxn ang="0">
                  <a:pos x="76" y="141"/>
                </a:cxn>
                <a:cxn ang="0">
                  <a:pos x="44" y="80"/>
                </a:cxn>
                <a:cxn ang="0">
                  <a:pos x="74" y="39"/>
                </a:cxn>
                <a:cxn ang="0">
                  <a:pos x="49" y="39"/>
                </a:cxn>
                <a:cxn ang="0">
                  <a:pos x="21" y="80"/>
                </a:cxn>
                <a:cxn ang="0">
                  <a:pos x="21" y="0"/>
                </a:cxn>
                <a:cxn ang="0">
                  <a:pos x="0" y="0"/>
                </a:cxn>
                <a:cxn ang="0">
                  <a:pos x="0" y="141"/>
                </a:cxn>
                <a:cxn ang="0">
                  <a:pos x="21" y="141"/>
                </a:cxn>
                <a:cxn ang="0">
                  <a:pos x="21" y="111"/>
                </a:cxn>
                <a:cxn ang="0">
                  <a:pos x="30" y="98"/>
                </a:cxn>
                <a:cxn ang="0">
                  <a:pos x="50" y="141"/>
                </a:cxn>
                <a:cxn ang="0">
                  <a:pos x="76" y="141"/>
                </a:cxn>
              </a:cxnLst>
              <a:rect l="0" t="0" r="r" b="b"/>
              <a:pathLst>
                <a:path w="76" h="141">
                  <a:moveTo>
                    <a:pt x="76" y="141"/>
                  </a:moveTo>
                  <a:lnTo>
                    <a:pt x="44" y="80"/>
                  </a:lnTo>
                  <a:lnTo>
                    <a:pt x="74" y="39"/>
                  </a:lnTo>
                  <a:lnTo>
                    <a:pt x="49" y="39"/>
                  </a:lnTo>
                  <a:lnTo>
                    <a:pt x="21" y="80"/>
                  </a:lnTo>
                  <a:lnTo>
                    <a:pt x="21" y="0"/>
                  </a:lnTo>
                  <a:lnTo>
                    <a:pt x="0" y="0"/>
                  </a:lnTo>
                  <a:lnTo>
                    <a:pt x="0" y="141"/>
                  </a:lnTo>
                  <a:lnTo>
                    <a:pt x="21" y="141"/>
                  </a:lnTo>
                  <a:lnTo>
                    <a:pt x="21" y="111"/>
                  </a:lnTo>
                  <a:lnTo>
                    <a:pt x="30" y="98"/>
                  </a:lnTo>
                  <a:lnTo>
                    <a:pt x="50" y="141"/>
                  </a:lnTo>
                  <a:lnTo>
                    <a:pt x="76"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4" name="Freeform 21"/>
            <p:cNvSpPr>
              <a:spLocks noEditPoints="1"/>
            </p:cNvSpPr>
            <p:nvPr/>
          </p:nvSpPr>
          <p:spPr bwMode="auto">
            <a:xfrm>
              <a:off x="605" y="1596"/>
              <a:ext cx="68" cy="105"/>
            </a:xfrm>
            <a:custGeom>
              <a:avLst/>
              <a:gdLst/>
              <a:ahLst/>
              <a:cxnLst>
                <a:cxn ang="0">
                  <a:pos x="132" y="162"/>
                </a:cxn>
                <a:cxn ang="0">
                  <a:pos x="132" y="57"/>
                </a:cxn>
                <a:cxn ang="0">
                  <a:pos x="63" y="0"/>
                </a:cxn>
                <a:cxn ang="0">
                  <a:pos x="6" y="22"/>
                </a:cxn>
                <a:cxn ang="0">
                  <a:pos x="32" y="47"/>
                </a:cxn>
                <a:cxn ang="0">
                  <a:pos x="63" y="34"/>
                </a:cxn>
                <a:cxn ang="0">
                  <a:pos x="93" y="59"/>
                </a:cxn>
                <a:cxn ang="0">
                  <a:pos x="93" y="67"/>
                </a:cxn>
                <a:cxn ang="0">
                  <a:pos x="55" y="67"/>
                </a:cxn>
                <a:cxn ang="0">
                  <a:pos x="0" y="114"/>
                </a:cxn>
                <a:cxn ang="0">
                  <a:pos x="13" y="150"/>
                </a:cxn>
                <a:cxn ang="0">
                  <a:pos x="54" y="164"/>
                </a:cxn>
                <a:cxn ang="0">
                  <a:pos x="94" y="149"/>
                </a:cxn>
                <a:cxn ang="0">
                  <a:pos x="94" y="162"/>
                </a:cxn>
                <a:cxn ang="0">
                  <a:pos x="132" y="162"/>
                </a:cxn>
                <a:cxn ang="0">
                  <a:pos x="93" y="103"/>
                </a:cxn>
                <a:cxn ang="0">
                  <a:pos x="87" y="125"/>
                </a:cxn>
                <a:cxn ang="0">
                  <a:pos x="61" y="132"/>
                </a:cxn>
                <a:cxn ang="0">
                  <a:pos x="37" y="114"/>
                </a:cxn>
                <a:cxn ang="0">
                  <a:pos x="60" y="95"/>
                </a:cxn>
                <a:cxn ang="0">
                  <a:pos x="93" y="95"/>
                </a:cxn>
                <a:cxn ang="0">
                  <a:pos x="93" y="103"/>
                </a:cxn>
              </a:cxnLst>
              <a:rect l="0" t="0" r="r" b="b"/>
              <a:pathLst>
                <a:path w="132" h="164">
                  <a:moveTo>
                    <a:pt x="132" y="162"/>
                  </a:moveTo>
                  <a:cubicBezTo>
                    <a:pt x="132" y="57"/>
                    <a:pt x="132" y="57"/>
                    <a:pt x="132" y="57"/>
                  </a:cubicBezTo>
                  <a:cubicBezTo>
                    <a:pt x="132" y="19"/>
                    <a:pt x="109" y="0"/>
                    <a:pt x="63" y="0"/>
                  </a:cubicBezTo>
                  <a:cubicBezTo>
                    <a:pt x="37" y="0"/>
                    <a:pt x="22" y="5"/>
                    <a:pt x="6" y="22"/>
                  </a:cubicBezTo>
                  <a:cubicBezTo>
                    <a:pt x="32" y="47"/>
                    <a:pt x="32" y="47"/>
                    <a:pt x="32" y="47"/>
                  </a:cubicBezTo>
                  <a:cubicBezTo>
                    <a:pt x="40" y="37"/>
                    <a:pt x="47" y="34"/>
                    <a:pt x="63" y="34"/>
                  </a:cubicBezTo>
                  <a:cubicBezTo>
                    <a:pt x="84" y="34"/>
                    <a:pt x="93" y="41"/>
                    <a:pt x="93" y="59"/>
                  </a:cubicBezTo>
                  <a:cubicBezTo>
                    <a:pt x="93" y="67"/>
                    <a:pt x="93" y="67"/>
                    <a:pt x="93" y="67"/>
                  </a:cubicBezTo>
                  <a:cubicBezTo>
                    <a:pt x="55" y="67"/>
                    <a:pt x="55" y="67"/>
                    <a:pt x="55" y="67"/>
                  </a:cubicBezTo>
                  <a:cubicBezTo>
                    <a:pt x="17" y="67"/>
                    <a:pt x="0" y="88"/>
                    <a:pt x="0" y="114"/>
                  </a:cubicBezTo>
                  <a:cubicBezTo>
                    <a:pt x="0" y="128"/>
                    <a:pt x="5" y="141"/>
                    <a:pt x="13" y="150"/>
                  </a:cubicBezTo>
                  <a:cubicBezTo>
                    <a:pt x="23" y="159"/>
                    <a:pt x="36" y="164"/>
                    <a:pt x="54" y="164"/>
                  </a:cubicBezTo>
                  <a:cubicBezTo>
                    <a:pt x="73" y="164"/>
                    <a:pt x="83" y="159"/>
                    <a:pt x="94" y="149"/>
                  </a:cubicBezTo>
                  <a:cubicBezTo>
                    <a:pt x="94" y="162"/>
                    <a:pt x="94" y="162"/>
                    <a:pt x="94" y="162"/>
                  </a:cubicBezTo>
                  <a:lnTo>
                    <a:pt x="132" y="162"/>
                  </a:lnTo>
                  <a:close/>
                  <a:moveTo>
                    <a:pt x="93" y="103"/>
                  </a:moveTo>
                  <a:cubicBezTo>
                    <a:pt x="93" y="113"/>
                    <a:pt x="91" y="120"/>
                    <a:pt x="87" y="125"/>
                  </a:cubicBezTo>
                  <a:cubicBezTo>
                    <a:pt x="80" y="131"/>
                    <a:pt x="72" y="132"/>
                    <a:pt x="61" y="132"/>
                  </a:cubicBezTo>
                  <a:cubicBezTo>
                    <a:pt x="45" y="132"/>
                    <a:pt x="37" y="125"/>
                    <a:pt x="37" y="114"/>
                  </a:cubicBezTo>
                  <a:cubicBezTo>
                    <a:pt x="37" y="102"/>
                    <a:pt x="45" y="95"/>
                    <a:pt x="60" y="95"/>
                  </a:cubicBezTo>
                  <a:cubicBezTo>
                    <a:pt x="93" y="95"/>
                    <a:pt x="93" y="95"/>
                    <a:pt x="93" y="95"/>
                  </a:cubicBezTo>
                  <a:lnTo>
                    <a:pt x="93" y="1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Rectangle 22"/>
            <p:cNvSpPr>
              <a:spLocks noChangeArrowheads="1"/>
            </p:cNvSpPr>
            <p:nvPr/>
          </p:nvSpPr>
          <p:spPr bwMode="auto">
            <a:xfrm>
              <a:off x="339" y="1722"/>
              <a:ext cx="334" cy="19"/>
            </a:xfrm>
            <a:prstGeom prst="rect">
              <a:avLst/>
            </a:prstGeom>
            <a:solidFill>
              <a:srgbClr val="1D1719"/>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6" name="Freeform 23"/>
            <p:cNvSpPr>
              <a:spLocks noEditPoints="1"/>
            </p:cNvSpPr>
            <p:nvPr/>
          </p:nvSpPr>
          <p:spPr bwMode="auto">
            <a:xfrm>
              <a:off x="665" y="1553"/>
              <a:ext cx="28" cy="35"/>
            </a:xfrm>
            <a:custGeom>
              <a:avLst/>
              <a:gdLst/>
              <a:ahLst/>
              <a:cxnLst>
                <a:cxn ang="0">
                  <a:pos x="34" y="22"/>
                </a:cxn>
                <a:cxn ang="0">
                  <a:pos x="29" y="27"/>
                </a:cxn>
                <a:cxn ang="0">
                  <a:pos x="23" y="27"/>
                </a:cxn>
                <a:cxn ang="0">
                  <a:pos x="23" y="16"/>
                </a:cxn>
                <a:cxn ang="0">
                  <a:pos x="29" y="16"/>
                </a:cxn>
                <a:cxn ang="0">
                  <a:pos x="34" y="22"/>
                </a:cxn>
                <a:cxn ang="0">
                  <a:pos x="39" y="43"/>
                </a:cxn>
                <a:cxn ang="0">
                  <a:pos x="32" y="30"/>
                </a:cxn>
                <a:cxn ang="0">
                  <a:pos x="39" y="22"/>
                </a:cxn>
                <a:cxn ang="0">
                  <a:pos x="29" y="12"/>
                </a:cxn>
                <a:cxn ang="0">
                  <a:pos x="19" y="12"/>
                </a:cxn>
                <a:cxn ang="0">
                  <a:pos x="19" y="43"/>
                </a:cxn>
                <a:cxn ang="0">
                  <a:pos x="23" y="43"/>
                </a:cxn>
                <a:cxn ang="0">
                  <a:pos x="23" y="30"/>
                </a:cxn>
                <a:cxn ang="0">
                  <a:pos x="28" y="30"/>
                </a:cxn>
                <a:cxn ang="0">
                  <a:pos x="35" y="43"/>
                </a:cxn>
                <a:cxn ang="0">
                  <a:pos x="39" y="43"/>
                </a:cxn>
                <a:cxn ang="0">
                  <a:pos x="51" y="28"/>
                </a:cxn>
                <a:cxn ang="0">
                  <a:pos x="28" y="51"/>
                </a:cxn>
                <a:cxn ang="0">
                  <a:pos x="5" y="28"/>
                </a:cxn>
                <a:cxn ang="0">
                  <a:pos x="28" y="4"/>
                </a:cxn>
                <a:cxn ang="0">
                  <a:pos x="51" y="28"/>
                </a:cxn>
                <a:cxn ang="0">
                  <a:pos x="55" y="28"/>
                </a:cxn>
                <a:cxn ang="0">
                  <a:pos x="28" y="0"/>
                </a:cxn>
                <a:cxn ang="0">
                  <a:pos x="0" y="28"/>
                </a:cxn>
                <a:cxn ang="0">
                  <a:pos x="28" y="55"/>
                </a:cxn>
                <a:cxn ang="0">
                  <a:pos x="55" y="28"/>
                </a:cxn>
              </a:cxnLst>
              <a:rect l="0" t="0" r="r" b="b"/>
              <a:pathLst>
                <a:path w="55" h="55">
                  <a:moveTo>
                    <a:pt x="34" y="22"/>
                  </a:moveTo>
                  <a:cubicBezTo>
                    <a:pt x="34" y="25"/>
                    <a:pt x="32" y="27"/>
                    <a:pt x="29" y="27"/>
                  </a:cubicBezTo>
                  <a:cubicBezTo>
                    <a:pt x="23" y="27"/>
                    <a:pt x="23" y="27"/>
                    <a:pt x="23" y="27"/>
                  </a:cubicBezTo>
                  <a:cubicBezTo>
                    <a:pt x="23" y="16"/>
                    <a:pt x="23" y="16"/>
                    <a:pt x="23" y="16"/>
                  </a:cubicBezTo>
                  <a:cubicBezTo>
                    <a:pt x="29" y="16"/>
                    <a:pt x="29" y="16"/>
                    <a:pt x="29" y="16"/>
                  </a:cubicBezTo>
                  <a:cubicBezTo>
                    <a:pt x="32" y="16"/>
                    <a:pt x="34" y="19"/>
                    <a:pt x="34" y="22"/>
                  </a:cubicBezTo>
                  <a:moveTo>
                    <a:pt x="39" y="43"/>
                  </a:moveTo>
                  <a:cubicBezTo>
                    <a:pt x="32" y="30"/>
                    <a:pt x="32" y="30"/>
                    <a:pt x="32" y="30"/>
                  </a:cubicBezTo>
                  <a:cubicBezTo>
                    <a:pt x="36" y="29"/>
                    <a:pt x="39" y="26"/>
                    <a:pt x="39" y="22"/>
                  </a:cubicBezTo>
                  <a:cubicBezTo>
                    <a:pt x="39" y="16"/>
                    <a:pt x="34" y="12"/>
                    <a:pt x="29" y="12"/>
                  </a:cubicBezTo>
                  <a:cubicBezTo>
                    <a:pt x="19" y="12"/>
                    <a:pt x="19" y="12"/>
                    <a:pt x="19" y="12"/>
                  </a:cubicBezTo>
                  <a:cubicBezTo>
                    <a:pt x="19" y="43"/>
                    <a:pt x="19" y="43"/>
                    <a:pt x="19" y="43"/>
                  </a:cubicBezTo>
                  <a:cubicBezTo>
                    <a:pt x="23" y="43"/>
                    <a:pt x="23" y="43"/>
                    <a:pt x="23" y="43"/>
                  </a:cubicBezTo>
                  <a:cubicBezTo>
                    <a:pt x="23" y="30"/>
                    <a:pt x="23" y="30"/>
                    <a:pt x="23" y="30"/>
                  </a:cubicBezTo>
                  <a:cubicBezTo>
                    <a:pt x="28" y="30"/>
                    <a:pt x="28" y="30"/>
                    <a:pt x="28" y="30"/>
                  </a:cubicBezTo>
                  <a:cubicBezTo>
                    <a:pt x="35" y="43"/>
                    <a:pt x="35" y="43"/>
                    <a:pt x="35" y="43"/>
                  </a:cubicBezTo>
                  <a:lnTo>
                    <a:pt x="39" y="43"/>
                  </a:lnTo>
                  <a:close/>
                  <a:moveTo>
                    <a:pt x="51" y="28"/>
                  </a:moveTo>
                  <a:cubicBezTo>
                    <a:pt x="51" y="41"/>
                    <a:pt x="41" y="51"/>
                    <a:pt x="28" y="51"/>
                  </a:cubicBezTo>
                  <a:cubicBezTo>
                    <a:pt x="15" y="51"/>
                    <a:pt x="5" y="41"/>
                    <a:pt x="5" y="28"/>
                  </a:cubicBezTo>
                  <a:cubicBezTo>
                    <a:pt x="5" y="15"/>
                    <a:pt x="15" y="4"/>
                    <a:pt x="28" y="4"/>
                  </a:cubicBezTo>
                  <a:cubicBezTo>
                    <a:pt x="41" y="4"/>
                    <a:pt x="51" y="15"/>
                    <a:pt x="51" y="28"/>
                  </a:cubicBezTo>
                  <a:moveTo>
                    <a:pt x="55" y="28"/>
                  </a:moveTo>
                  <a:cubicBezTo>
                    <a:pt x="55" y="12"/>
                    <a:pt x="43" y="0"/>
                    <a:pt x="28" y="0"/>
                  </a:cubicBezTo>
                  <a:cubicBezTo>
                    <a:pt x="13" y="0"/>
                    <a:pt x="0" y="12"/>
                    <a:pt x="0" y="28"/>
                  </a:cubicBezTo>
                  <a:cubicBezTo>
                    <a:pt x="0" y="43"/>
                    <a:pt x="13" y="55"/>
                    <a:pt x="28" y="55"/>
                  </a:cubicBezTo>
                  <a:cubicBezTo>
                    <a:pt x="43" y="55"/>
                    <a:pt x="55" y="43"/>
                    <a:pt x="55" y="2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pic>
        <p:nvPicPr>
          <p:cNvPr id="57" name="Picture 1"/>
          <p:cNvPicPr>
            <a:picLocks noChangeArrowheads="1"/>
          </p:cNvPicPr>
          <p:nvPr/>
        </p:nvPicPr>
        <p:blipFill rotWithShape="1">
          <a:blip r:embed="rId5" cstate="print"/>
          <a:srcRect r="377"/>
          <a:stretch/>
        </p:blipFill>
        <p:spPr bwMode="auto">
          <a:xfrm>
            <a:off x="624042" y="4885854"/>
            <a:ext cx="810000" cy="810000"/>
          </a:xfrm>
          <a:prstGeom prst="rect">
            <a:avLst/>
          </a:prstGeom>
          <a:noFill/>
          <a:ln w="9525">
            <a:noFill/>
            <a:miter lim="800000"/>
            <a:headEnd/>
            <a:tailEnd/>
          </a:ln>
        </p:spPr>
      </p:pic>
      <p:sp>
        <p:nvSpPr>
          <p:cNvPr id="74" name="Rechteck 73">
            <a:extLst>
              <a:ext uri="{FF2B5EF4-FFF2-40B4-BE49-F238E27FC236}">
                <a16:creationId xmlns:a16="http://schemas.microsoft.com/office/drawing/2014/main" xmlns="" id="{0606BDA3-73D1-6C40-8EE6-C06F0BD6E273}"/>
              </a:ext>
            </a:extLst>
          </p:cNvPr>
          <p:cNvSpPr/>
          <p:nvPr/>
        </p:nvSpPr>
        <p:spPr>
          <a:xfrm rot="16200000">
            <a:off x="3416240" y="-213653"/>
            <a:ext cx="4262820" cy="7779776"/>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xmlns="" id="{F237E5A2-7F7B-DB49-8EED-4EAEEDC65AB5}"/>
              </a:ext>
            </a:extLst>
          </p:cNvPr>
          <p:cNvPicPr>
            <a:picLocks noChangeAspect="1"/>
          </p:cNvPicPr>
          <p:nvPr/>
        </p:nvPicPr>
        <p:blipFill rotWithShape="1">
          <a:blip r:embed="rId6"/>
          <a:srcRect t="16583" r="28709" b="12936"/>
          <a:stretch/>
        </p:blipFill>
        <p:spPr>
          <a:xfrm>
            <a:off x="2533391" y="2008695"/>
            <a:ext cx="3476715" cy="3141836"/>
          </a:xfrm>
          <a:prstGeom prst="rect">
            <a:avLst/>
          </a:prstGeom>
        </p:spPr>
      </p:pic>
      <p:pic>
        <p:nvPicPr>
          <p:cNvPr id="11" name="Grafik 10">
            <a:extLst>
              <a:ext uri="{FF2B5EF4-FFF2-40B4-BE49-F238E27FC236}">
                <a16:creationId xmlns:a16="http://schemas.microsoft.com/office/drawing/2014/main" xmlns="" id="{FD4A2157-A462-D74E-B456-A997091948F4}"/>
              </a:ext>
            </a:extLst>
          </p:cNvPr>
          <p:cNvPicPr>
            <a:picLocks noChangeAspect="1"/>
          </p:cNvPicPr>
          <p:nvPr/>
        </p:nvPicPr>
        <p:blipFill>
          <a:blip r:embed="rId7"/>
          <a:stretch>
            <a:fillRect/>
          </a:stretch>
        </p:blipFill>
        <p:spPr>
          <a:xfrm>
            <a:off x="2531601" y="1263569"/>
            <a:ext cx="4876800" cy="4457700"/>
          </a:xfrm>
          <a:prstGeom prst="rect">
            <a:avLst/>
          </a:prstGeom>
        </p:spPr>
      </p:pic>
      <p:pic>
        <p:nvPicPr>
          <p:cNvPr id="18" name="Grafik 17">
            <a:extLst>
              <a:ext uri="{FF2B5EF4-FFF2-40B4-BE49-F238E27FC236}">
                <a16:creationId xmlns:a16="http://schemas.microsoft.com/office/drawing/2014/main" xmlns="" id="{5864BC59-7FF3-614D-A56E-1620CB436831}"/>
              </a:ext>
            </a:extLst>
          </p:cNvPr>
          <p:cNvPicPr>
            <a:picLocks noChangeAspect="1"/>
          </p:cNvPicPr>
          <p:nvPr/>
        </p:nvPicPr>
        <p:blipFill>
          <a:blip r:embed="rId8"/>
          <a:stretch>
            <a:fillRect/>
          </a:stretch>
        </p:blipFill>
        <p:spPr>
          <a:xfrm>
            <a:off x="3301213" y="2167248"/>
            <a:ext cx="2400300" cy="2692400"/>
          </a:xfrm>
          <a:prstGeom prst="rect">
            <a:avLst/>
          </a:prstGeom>
        </p:spPr>
      </p:pic>
      <p:pic>
        <p:nvPicPr>
          <p:cNvPr id="59" name="Grafik 58">
            <a:extLst>
              <a:ext uri="{FF2B5EF4-FFF2-40B4-BE49-F238E27FC236}">
                <a16:creationId xmlns:a16="http://schemas.microsoft.com/office/drawing/2014/main" xmlns="" id="{EBD3FAF4-0E9A-7F43-8EBC-2A41FEE6481E}"/>
              </a:ext>
            </a:extLst>
          </p:cNvPr>
          <p:cNvPicPr>
            <a:picLocks noChangeAspect="1"/>
          </p:cNvPicPr>
          <p:nvPr/>
        </p:nvPicPr>
        <p:blipFill>
          <a:blip r:embed="rId9"/>
          <a:stretch>
            <a:fillRect/>
          </a:stretch>
        </p:blipFill>
        <p:spPr>
          <a:xfrm>
            <a:off x="4783667" y="3492806"/>
            <a:ext cx="1625600" cy="1257300"/>
          </a:xfrm>
          <a:prstGeom prst="rect">
            <a:avLst/>
          </a:prstGeom>
        </p:spPr>
      </p:pic>
      <p:sp>
        <p:nvSpPr>
          <p:cNvPr id="2" name="Foliennummernplatzhalter 1"/>
          <p:cNvSpPr>
            <a:spLocks noGrp="1"/>
          </p:cNvSpPr>
          <p:nvPr>
            <p:ph type="sldNum" sz="quarter" idx="12"/>
          </p:nvPr>
        </p:nvSpPr>
        <p:spPr/>
        <p:txBody>
          <a:bodyPr/>
          <a:lstStyle/>
          <a:p>
            <a:fld id="{A081CD56-4C5E-8142-891E-4DEEC8D4FBA7}" type="slidenum">
              <a:rPr lang="de-DE" smtClean="0"/>
              <a:pPr/>
              <a:t>3</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pic>
        <p:nvPicPr>
          <p:cNvPr id="58" name="Grafik 57">
            <a:extLst>
              <a:ext uri="{FF2B5EF4-FFF2-40B4-BE49-F238E27FC236}">
                <a16:creationId xmlns:a16="http://schemas.microsoft.com/office/drawing/2014/main" xmlns="" id="{D8DCBD29-5F2F-FB45-9004-B8D097A3904F}"/>
              </a:ext>
            </a:extLst>
          </p:cNvPr>
          <p:cNvPicPr>
            <a:picLocks noChangeAspect="1"/>
          </p:cNvPicPr>
          <p:nvPr/>
        </p:nvPicPr>
        <p:blipFill>
          <a:blip r:embed="rId9"/>
          <a:stretch>
            <a:fillRect/>
          </a:stretch>
        </p:blipFill>
        <p:spPr>
          <a:xfrm>
            <a:off x="2622240" y="2569324"/>
            <a:ext cx="1625600" cy="1257300"/>
          </a:xfrm>
          <a:prstGeom prst="rect">
            <a:avLst/>
          </a:prstGeom>
        </p:spPr>
      </p:pic>
      <p:pic>
        <p:nvPicPr>
          <p:cNvPr id="61" name="Grafik 60">
            <a:extLst>
              <a:ext uri="{FF2B5EF4-FFF2-40B4-BE49-F238E27FC236}">
                <a16:creationId xmlns:a16="http://schemas.microsoft.com/office/drawing/2014/main" xmlns="" id="{67FA01CA-6826-3E49-A690-EE281A297C7F}"/>
              </a:ext>
            </a:extLst>
          </p:cNvPr>
          <p:cNvPicPr>
            <a:picLocks noChangeAspect="1"/>
          </p:cNvPicPr>
          <p:nvPr/>
        </p:nvPicPr>
        <p:blipFill>
          <a:blip r:embed="rId9"/>
          <a:stretch>
            <a:fillRect/>
          </a:stretch>
        </p:blipFill>
        <p:spPr>
          <a:xfrm>
            <a:off x="3436437" y="1740894"/>
            <a:ext cx="1625600" cy="1257300"/>
          </a:xfrm>
          <a:prstGeom prst="rect">
            <a:avLst/>
          </a:prstGeom>
        </p:spPr>
      </p:pic>
      <p:pic>
        <p:nvPicPr>
          <p:cNvPr id="62" name="Grafik 61">
            <a:extLst>
              <a:ext uri="{FF2B5EF4-FFF2-40B4-BE49-F238E27FC236}">
                <a16:creationId xmlns:a16="http://schemas.microsoft.com/office/drawing/2014/main" xmlns="" id="{AAF166DF-D0C6-DF40-AD16-8636871E6C02}"/>
              </a:ext>
            </a:extLst>
          </p:cNvPr>
          <p:cNvPicPr>
            <a:picLocks noChangeAspect="1"/>
          </p:cNvPicPr>
          <p:nvPr/>
        </p:nvPicPr>
        <p:blipFill rotWithShape="1">
          <a:blip r:embed="rId9"/>
          <a:srcRect b="32381"/>
          <a:stretch/>
        </p:blipFill>
        <p:spPr>
          <a:xfrm>
            <a:off x="4735465" y="2140666"/>
            <a:ext cx="1625600" cy="850168"/>
          </a:xfrm>
          <a:prstGeom prst="rect">
            <a:avLst/>
          </a:prstGeom>
        </p:spPr>
      </p:pic>
      <p:pic>
        <p:nvPicPr>
          <p:cNvPr id="63" name="Grafik 62">
            <a:extLst>
              <a:ext uri="{FF2B5EF4-FFF2-40B4-BE49-F238E27FC236}">
                <a16:creationId xmlns:a16="http://schemas.microsoft.com/office/drawing/2014/main" xmlns="" id="{82A9EE2F-EE55-574A-8A65-D1C8048C25F6}"/>
              </a:ext>
            </a:extLst>
          </p:cNvPr>
          <p:cNvPicPr>
            <a:picLocks noChangeAspect="1"/>
          </p:cNvPicPr>
          <p:nvPr/>
        </p:nvPicPr>
        <p:blipFill>
          <a:blip r:embed="rId9"/>
          <a:stretch>
            <a:fillRect/>
          </a:stretch>
        </p:blipFill>
        <p:spPr>
          <a:xfrm>
            <a:off x="2622240" y="3879737"/>
            <a:ext cx="1625600" cy="1257300"/>
          </a:xfrm>
          <a:prstGeom prst="rect">
            <a:avLst/>
          </a:prstGeom>
        </p:spPr>
      </p:pic>
      <p:pic>
        <p:nvPicPr>
          <p:cNvPr id="64" name="Grafik 63">
            <a:extLst>
              <a:ext uri="{FF2B5EF4-FFF2-40B4-BE49-F238E27FC236}">
                <a16:creationId xmlns:a16="http://schemas.microsoft.com/office/drawing/2014/main" xmlns="" id="{4C19850E-2228-E24E-A9A7-830D1F8ABBDC}"/>
              </a:ext>
            </a:extLst>
          </p:cNvPr>
          <p:cNvPicPr>
            <a:picLocks noChangeAspect="1"/>
          </p:cNvPicPr>
          <p:nvPr/>
        </p:nvPicPr>
        <p:blipFill rotWithShape="1">
          <a:blip r:embed="rId9"/>
          <a:srcRect r="23167"/>
          <a:stretch/>
        </p:blipFill>
        <p:spPr>
          <a:xfrm>
            <a:off x="3901883" y="2926406"/>
            <a:ext cx="1249003" cy="1257300"/>
          </a:xfrm>
          <a:prstGeom prst="rect">
            <a:avLst/>
          </a:prstGeom>
        </p:spPr>
      </p:pic>
      <p:pic>
        <p:nvPicPr>
          <p:cNvPr id="65" name="Grafik 64">
            <a:extLst>
              <a:ext uri="{FF2B5EF4-FFF2-40B4-BE49-F238E27FC236}">
                <a16:creationId xmlns:a16="http://schemas.microsoft.com/office/drawing/2014/main" xmlns="" id="{75241A61-FF41-D040-B78C-EA133D87E4CF}"/>
              </a:ext>
            </a:extLst>
          </p:cNvPr>
          <p:cNvPicPr>
            <a:picLocks noChangeAspect="1"/>
          </p:cNvPicPr>
          <p:nvPr/>
        </p:nvPicPr>
        <p:blipFill>
          <a:blip r:embed="rId9"/>
          <a:stretch>
            <a:fillRect/>
          </a:stretch>
        </p:blipFill>
        <p:spPr>
          <a:xfrm>
            <a:off x="3922665" y="4234113"/>
            <a:ext cx="1625600" cy="1257300"/>
          </a:xfrm>
          <a:prstGeom prst="rect">
            <a:avLst/>
          </a:prstGeom>
        </p:spPr>
      </p:pic>
      <p:sp>
        <p:nvSpPr>
          <p:cNvPr id="66" name="Rechteck 65">
            <a:extLst>
              <a:ext uri="{FF2B5EF4-FFF2-40B4-BE49-F238E27FC236}">
                <a16:creationId xmlns:a16="http://schemas.microsoft.com/office/drawing/2014/main" xmlns="" id="{2A47F663-293C-2545-8D16-3AA6D02D302A}"/>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Titel 1">
            <a:extLst>
              <a:ext uri="{FF2B5EF4-FFF2-40B4-BE49-F238E27FC236}">
                <a16:creationId xmlns:a16="http://schemas.microsoft.com/office/drawing/2014/main" xmlns="" id="{1018B814-CCA3-1645-8CAF-06F692EC9DE5}"/>
              </a:ext>
            </a:extLst>
          </p:cNvPr>
          <p:cNvSpPr txBox="1">
            <a:spLocks/>
          </p:cNvSpPr>
          <p:nvPr/>
        </p:nvSpPr>
        <p:spPr>
          <a:xfrm>
            <a:off x="540000" y="176400"/>
            <a:ext cx="4515115" cy="64774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err="1">
                <a:solidFill>
                  <a:schemeClr val="bg1"/>
                </a:solidFill>
                <a:latin typeface="DINPro" charset="0"/>
                <a:ea typeface="DINPro" charset="0"/>
                <a:cs typeface="DINPro" charset="0"/>
              </a:rPr>
              <a:t>From</a:t>
            </a:r>
            <a:r>
              <a:rPr lang="de-DE" sz="2000" b="1" dirty="0">
                <a:solidFill>
                  <a:schemeClr val="bg1"/>
                </a:solidFill>
                <a:latin typeface="DINPro" charset="0"/>
                <a:ea typeface="DINPro" charset="0"/>
                <a:cs typeface="DINPro" charset="0"/>
              </a:rPr>
              <a:t> Blocks </a:t>
            </a:r>
            <a:r>
              <a:rPr lang="de-DE" sz="2000" b="1" dirty="0" err="1">
                <a:solidFill>
                  <a:schemeClr val="bg1"/>
                </a:solidFill>
                <a:latin typeface="DINPro" charset="0"/>
                <a:ea typeface="DINPro" charset="0"/>
                <a:cs typeface="DINPro" charset="0"/>
              </a:rPr>
              <a:t>to</a:t>
            </a:r>
            <a:r>
              <a:rPr lang="de-DE" sz="2000" b="1" dirty="0">
                <a:solidFill>
                  <a:schemeClr val="bg1"/>
                </a:solidFill>
                <a:latin typeface="DINPro" charset="0"/>
                <a:ea typeface="DINPro" charset="0"/>
                <a:cs typeface="DINPro" charset="0"/>
              </a:rPr>
              <a:t> Bytes –</a:t>
            </a:r>
          </a:p>
          <a:p>
            <a:pPr>
              <a:lnSpc>
                <a:spcPct val="100000"/>
              </a:lnSpc>
            </a:pPr>
            <a:r>
              <a:rPr lang="de-DE" sz="2000" b="1" dirty="0">
                <a:solidFill>
                  <a:srgbClr val="A7B4DA"/>
                </a:solidFill>
                <a:latin typeface="DINPro" charset="0"/>
                <a:ea typeface="DINPro" charset="0"/>
                <a:cs typeface="DINPro" charset="0"/>
              </a:rPr>
              <a:t>Wie werden Steine digital</a:t>
            </a:r>
          </a:p>
        </p:txBody>
      </p:sp>
      <p:pic>
        <p:nvPicPr>
          <p:cNvPr id="5" name="Grafik 4">
            <a:extLst>
              <a:ext uri="{FF2B5EF4-FFF2-40B4-BE49-F238E27FC236}">
                <a16:creationId xmlns:a16="http://schemas.microsoft.com/office/drawing/2014/main" xmlns="" id="{3FBA0675-AAA2-E446-AF8E-DFC8F3CDECCE}"/>
              </a:ext>
            </a:extLst>
          </p:cNvPr>
          <p:cNvPicPr>
            <a:picLocks noChangeAspect="1"/>
          </p:cNvPicPr>
          <p:nvPr/>
        </p:nvPicPr>
        <p:blipFill rotWithShape="1">
          <a:blip r:embed="rId10"/>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430253414"/>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par>
                          <p:cTn id="32" fill="hold">
                            <p:stCondLst>
                              <p:cond delay="1000"/>
                            </p:stCondLst>
                            <p:childTnLst>
                              <p:par>
                                <p:cTn id="33" presetID="10" presetClass="exit" presetSubtype="0" fill="hold" nodeType="afterEffect">
                                  <p:stCondLst>
                                    <p:cond delay="0"/>
                                  </p:stCondLst>
                                  <p:childTnLst>
                                    <p:animEffect transition="out" filter="fade">
                                      <p:cBhvr>
                                        <p:cTn id="34" dur="500"/>
                                        <p:tgtEl>
                                          <p:spTgt spid="61"/>
                                        </p:tgtEl>
                                      </p:cBhvr>
                                    </p:animEffect>
                                    <p:set>
                                      <p:cBhvr>
                                        <p:cTn id="35" dur="1" fill="hold">
                                          <p:stCondLst>
                                            <p:cond delay="499"/>
                                          </p:stCondLst>
                                        </p:cTn>
                                        <p:tgtEl>
                                          <p:spTgt spid="6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8"/>
                                        </p:tgtEl>
                                      </p:cBhvr>
                                    </p:animEffect>
                                    <p:set>
                                      <p:cBhvr>
                                        <p:cTn id="38" dur="1" fill="hold">
                                          <p:stCondLst>
                                            <p:cond delay="499"/>
                                          </p:stCondLst>
                                        </p:cTn>
                                        <p:tgtEl>
                                          <p:spTgt spid="5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2"/>
                                        </p:tgtEl>
                                      </p:cBhvr>
                                    </p:animEffect>
                                    <p:set>
                                      <p:cBhvr>
                                        <p:cTn id="50" dur="1" fill="hold">
                                          <p:stCondLst>
                                            <p:cond delay="499"/>
                                          </p:stCondLst>
                                        </p:cTn>
                                        <p:tgtEl>
                                          <p:spTgt spid="6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childTnLst>
                          </p:cTn>
                        </p:par>
                        <p:par>
                          <p:cTn id="54" fill="hold">
                            <p:stCondLst>
                              <p:cond delay="1500"/>
                            </p:stCondLst>
                            <p:childTnLst>
                              <p:par>
                                <p:cTn id="55" presetID="42" presetClass="path" presetSubtype="0" accel="50000" decel="50000" fill="hold" nodeType="afterEffect">
                                  <p:stCondLst>
                                    <p:cond delay="1000"/>
                                  </p:stCondLst>
                                  <p:childTnLst>
                                    <p:animMotion origin="layout" path="M 2.82051E-6 1.48148E-6 L 0.18237 0.07731 " pathEditMode="relative" rAng="0" ptsTypes="AA">
                                      <p:cBhvr>
                                        <p:cTn id="56" dur="1000" fill="hold"/>
                                        <p:tgtEl>
                                          <p:spTgt spid="18"/>
                                        </p:tgtEl>
                                        <p:attrNameLst>
                                          <p:attrName>ppt_x</p:attrName>
                                          <p:attrName>ppt_y</p:attrName>
                                        </p:attrNameLst>
                                      </p:cBhvr>
                                      <p:rCtr x="9119" y="3866"/>
                                    </p:animMotion>
                                  </p:childTnLst>
                                </p:cTn>
                              </p:par>
                            </p:childTnLst>
                          </p:cTn>
                        </p:par>
                        <p:par>
                          <p:cTn id="57" fill="hold">
                            <p:stCondLst>
                              <p:cond delay="3500"/>
                            </p:stCondLst>
                            <p:childTnLst>
                              <p:par>
                                <p:cTn id="58" presetID="1"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par>
                          <p:cTn id="60" fill="hold">
                            <p:stCondLst>
                              <p:cond delay="3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par>
                          <p:cTn id="64" fill="hold">
                            <p:stCondLst>
                              <p:cond delay="4000"/>
                            </p:stCondLst>
                            <p:childTnLst>
                              <p:par>
                                <p:cTn id="65" presetID="10"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5000"/>
                            </p:stCondLst>
                            <p:childTnLst>
                              <p:par>
                                <p:cTn id="73" presetID="10" presetClass="entr" presetSubtype="0" fill="hold" nodeType="after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childTnLst>
                          </p:cTn>
                        </p:par>
                        <p:par>
                          <p:cTn id="76" fill="hold">
                            <p:stCondLst>
                              <p:cond delay="5500"/>
                            </p:stCondLst>
                            <p:childTnLst>
                              <p:par>
                                <p:cTn id="77" presetID="10" presetClass="entr" presetSubtype="0"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par>
                          <p:cTn id="80" fill="hold">
                            <p:stCondLst>
                              <p:cond delay="60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par>
                          <p:cTn id="84" fill="hold">
                            <p:stCondLst>
                              <p:cond delay="6500"/>
                            </p:stCondLst>
                            <p:childTnLst>
                              <p:par>
                                <p:cTn id="85" presetID="10" presetClass="entr" presetSubtype="0" fill="hold"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xmlns="" id="{2318787D-5CD9-A643-BEC8-05E0C2C574E2}"/>
              </a:ext>
            </a:extLst>
          </p:cNvPr>
          <p:cNvSpPr/>
          <p:nvPr/>
        </p:nvSpPr>
        <p:spPr>
          <a:xfrm rot="16200000">
            <a:off x="6842245" y="287916"/>
            <a:ext cx="4495465" cy="6977478"/>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xmlns="" id="{57EEE826-9ABB-7646-8790-5A2C52AD1822}"/>
              </a:ext>
            </a:extLst>
          </p:cNvPr>
          <p:cNvSpPr/>
          <p:nvPr/>
        </p:nvSpPr>
        <p:spPr>
          <a:xfrm rot="16200000">
            <a:off x="-1461915" y="287789"/>
            <a:ext cx="4495210" cy="6977478"/>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xmlns="" id="{14628BBB-2458-CC43-815E-75A8CE881A52}"/>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4</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23" name="Titel 1"/>
          <p:cNvSpPr txBox="1">
            <a:spLocks/>
          </p:cNvSpPr>
          <p:nvPr/>
        </p:nvSpPr>
        <p:spPr>
          <a:xfrm>
            <a:off x="6584869" y="1651704"/>
            <a:ext cx="2916825" cy="381556"/>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800" b="1" dirty="0">
                <a:solidFill>
                  <a:schemeClr val="bg1"/>
                </a:solidFill>
                <a:latin typeface="DINPro" charset="0"/>
                <a:ea typeface="DINPro" charset="0"/>
                <a:cs typeface="DINPro" charset="0"/>
                <a:sym typeface="Helvetica Neue Medium"/>
              </a:rPr>
              <a:t>Produktion/ERP</a:t>
            </a:r>
            <a:endParaRPr lang="de-DE" sz="1800" b="1" dirty="0">
              <a:solidFill>
                <a:schemeClr val="bg1"/>
              </a:solidFill>
              <a:latin typeface="DINPro" charset="0"/>
              <a:ea typeface="DINPro" charset="0"/>
              <a:cs typeface="DINPro" charset="0"/>
            </a:endParaRPr>
          </a:p>
        </p:txBody>
      </p:sp>
      <p:sp>
        <p:nvSpPr>
          <p:cNvPr id="25" name="Titel 1"/>
          <p:cNvSpPr txBox="1">
            <a:spLocks/>
          </p:cNvSpPr>
          <p:nvPr/>
        </p:nvSpPr>
        <p:spPr>
          <a:xfrm>
            <a:off x="540000" y="1649243"/>
            <a:ext cx="1337237" cy="38647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800" b="1" dirty="0">
                <a:solidFill>
                  <a:schemeClr val="bg1"/>
                </a:solidFill>
                <a:latin typeface="DINPro" charset="0"/>
                <a:ea typeface="DINPro" charset="0"/>
                <a:cs typeface="DINPro" charset="0"/>
                <a:sym typeface="Helvetica Neue Medium"/>
              </a:rPr>
              <a:t>Planung</a:t>
            </a:r>
            <a:endParaRPr lang="de-DE" sz="1800" b="1" dirty="0">
              <a:solidFill>
                <a:schemeClr val="bg1"/>
              </a:solidFill>
              <a:latin typeface="DINPro" charset="0"/>
              <a:ea typeface="DINPro" charset="0"/>
              <a:cs typeface="DINPro" charset="0"/>
            </a:endParaRPr>
          </a:p>
        </p:txBody>
      </p:sp>
      <p:sp>
        <p:nvSpPr>
          <p:cNvPr id="24" name="Titel 1">
            <a:extLst>
              <a:ext uri="{FF2B5EF4-FFF2-40B4-BE49-F238E27FC236}">
                <a16:creationId xmlns:a16="http://schemas.microsoft.com/office/drawing/2014/main" xmlns="" id="{793E509B-D3FB-AA4D-9911-1C45202BE4DB}"/>
              </a:ext>
            </a:extLst>
          </p:cNvPr>
          <p:cNvSpPr txBox="1">
            <a:spLocks/>
          </p:cNvSpPr>
          <p:nvPr/>
        </p:nvSpPr>
        <p:spPr>
          <a:xfrm>
            <a:off x="540000" y="176400"/>
            <a:ext cx="4515115" cy="64774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err="1">
                <a:solidFill>
                  <a:schemeClr val="bg1"/>
                </a:solidFill>
                <a:latin typeface="DINPro" charset="0"/>
                <a:ea typeface="DINPro" charset="0"/>
                <a:cs typeface="DINPro" charset="0"/>
              </a:rPr>
              <a:t>From</a:t>
            </a:r>
            <a:r>
              <a:rPr lang="de-DE" sz="2000" b="1" dirty="0">
                <a:solidFill>
                  <a:schemeClr val="bg1"/>
                </a:solidFill>
                <a:latin typeface="DINPro" charset="0"/>
                <a:ea typeface="DINPro" charset="0"/>
                <a:cs typeface="DINPro" charset="0"/>
              </a:rPr>
              <a:t> Blocks </a:t>
            </a:r>
            <a:r>
              <a:rPr lang="de-DE" sz="2000" b="1" dirty="0" err="1">
                <a:solidFill>
                  <a:schemeClr val="bg1"/>
                </a:solidFill>
                <a:latin typeface="DINPro" charset="0"/>
                <a:ea typeface="DINPro" charset="0"/>
                <a:cs typeface="DINPro" charset="0"/>
              </a:rPr>
              <a:t>to</a:t>
            </a:r>
            <a:r>
              <a:rPr lang="de-DE" sz="2000" b="1" dirty="0">
                <a:solidFill>
                  <a:schemeClr val="bg1"/>
                </a:solidFill>
                <a:latin typeface="DINPro" charset="0"/>
                <a:ea typeface="DINPro" charset="0"/>
                <a:cs typeface="DINPro" charset="0"/>
              </a:rPr>
              <a:t> Bytes –</a:t>
            </a:r>
          </a:p>
          <a:p>
            <a:pPr>
              <a:lnSpc>
                <a:spcPct val="100000"/>
              </a:lnSpc>
            </a:pPr>
            <a:r>
              <a:rPr lang="de-DE" sz="2000" b="1" dirty="0">
                <a:solidFill>
                  <a:srgbClr val="A7B4DA"/>
                </a:solidFill>
                <a:latin typeface="DINPro" charset="0"/>
                <a:ea typeface="DINPro" charset="0"/>
                <a:cs typeface="DINPro" charset="0"/>
              </a:rPr>
              <a:t>BIM Objekteigenschaften</a:t>
            </a:r>
          </a:p>
        </p:txBody>
      </p:sp>
      <p:sp>
        <p:nvSpPr>
          <p:cNvPr id="4" name="Rechteck 3">
            <a:extLst>
              <a:ext uri="{FF2B5EF4-FFF2-40B4-BE49-F238E27FC236}">
                <a16:creationId xmlns:a16="http://schemas.microsoft.com/office/drawing/2014/main" xmlns="" id="{B926CAC9-3F89-D74E-8ADE-21E0B7FB951E}"/>
              </a:ext>
            </a:extLst>
          </p:cNvPr>
          <p:cNvSpPr/>
          <p:nvPr/>
        </p:nvSpPr>
        <p:spPr>
          <a:xfrm>
            <a:off x="540000" y="2158171"/>
            <a:ext cx="2461571" cy="2492990"/>
          </a:xfrm>
          <a:prstGeom prst="rect">
            <a:avLst/>
          </a:prstGeom>
        </p:spPr>
        <p:txBody>
          <a:bodyPr wrap="none" lIns="0">
            <a:spAutoFit/>
          </a:bodyPr>
          <a:lstStyle/>
          <a:p>
            <a:pPr marL="285750" lvl="0" indent="-285750">
              <a:buFont typeface="Wingdings" pitchFamily="2" charset="2"/>
              <a:buChar char="§"/>
            </a:pPr>
            <a:r>
              <a:rPr lang="de-DE" sz="1300" b="1" dirty="0">
                <a:solidFill>
                  <a:schemeClr val="bg1"/>
                </a:solidFill>
                <a:latin typeface="DINPro Light" charset="0"/>
                <a:ea typeface="DINPro Light" charset="0"/>
                <a:cs typeface="DINPro Light" charset="0"/>
              </a:rPr>
              <a:t>Produktbezeichnung Material</a:t>
            </a:r>
          </a:p>
          <a:p>
            <a:pPr marL="285750" lvl="0" indent="-285750">
              <a:buFont typeface="Wingdings" pitchFamily="2" charset="2"/>
              <a:buChar char="§"/>
            </a:pPr>
            <a:endParaRPr lang="de-DE" sz="1300" b="1"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300" b="1" dirty="0">
                <a:solidFill>
                  <a:schemeClr val="bg1"/>
                </a:solidFill>
                <a:latin typeface="DINPro Light" charset="0"/>
                <a:ea typeface="DINPro Light" charset="0"/>
                <a:cs typeface="DINPro Light" charset="0"/>
              </a:rPr>
              <a:t>Eigenschaften/Property</a:t>
            </a:r>
            <a:br>
              <a:rPr lang="de-DE" sz="1300" b="1"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Geometrie</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U-Wert</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Lambda Wert</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Festigkeitsklasse</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Brandeigenschaften</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Statische Relevanz</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Teil der Fassade </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etc.</a:t>
            </a:r>
          </a:p>
          <a:p>
            <a:pPr marL="285750" lvl="0" indent="-285750">
              <a:buFont typeface="Wingdings" pitchFamily="2" charset="2"/>
              <a:buChar char="§"/>
            </a:pPr>
            <a:endParaRPr lang="de-DE" sz="1300" b="1" dirty="0">
              <a:solidFill>
                <a:schemeClr val="bg1"/>
              </a:solidFill>
              <a:latin typeface="DINPro Light" charset="0"/>
              <a:ea typeface="DINPro Light" charset="0"/>
              <a:cs typeface="DINPro Light" charset="0"/>
            </a:endParaRPr>
          </a:p>
        </p:txBody>
      </p:sp>
      <p:sp>
        <p:nvSpPr>
          <p:cNvPr id="10" name="Rechteck 9">
            <a:extLst>
              <a:ext uri="{FF2B5EF4-FFF2-40B4-BE49-F238E27FC236}">
                <a16:creationId xmlns:a16="http://schemas.microsoft.com/office/drawing/2014/main" xmlns="" id="{3BD1785F-5FE4-4647-B748-99EF5C1DCD38}"/>
              </a:ext>
            </a:extLst>
          </p:cNvPr>
          <p:cNvSpPr/>
          <p:nvPr/>
        </p:nvSpPr>
        <p:spPr>
          <a:xfrm>
            <a:off x="6584869" y="2158171"/>
            <a:ext cx="3028950" cy="3693319"/>
          </a:xfrm>
          <a:prstGeom prst="rect">
            <a:avLst/>
          </a:prstGeom>
        </p:spPr>
        <p:txBody>
          <a:bodyPr wrap="square" lIns="0">
            <a:spAutoFit/>
          </a:bodyPr>
          <a:lstStyle/>
          <a:p>
            <a:pPr marL="285750" lvl="0" indent="-285750">
              <a:buFont typeface="Wingdings" pitchFamily="2" charset="2"/>
              <a:buChar char="§"/>
            </a:pPr>
            <a:r>
              <a:rPr lang="de-DE" sz="1300" b="1" dirty="0">
                <a:solidFill>
                  <a:schemeClr val="bg1"/>
                </a:solidFill>
                <a:latin typeface="DINPro Light" charset="0"/>
                <a:ea typeface="DINPro Light" charset="0"/>
                <a:cs typeface="DINPro Light" charset="0"/>
              </a:rPr>
              <a:t>Herstellungsort:	</a:t>
            </a:r>
            <a:br>
              <a:rPr lang="de-DE" sz="1300" b="1"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Fabrikdaten</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Verpackungsdaten</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Verfügbarkeit</a:t>
            </a:r>
          </a:p>
          <a:p>
            <a:pPr marL="285750" lvl="0" indent="-285750">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300" b="1" dirty="0">
                <a:solidFill>
                  <a:schemeClr val="bg1"/>
                </a:solidFill>
                <a:latin typeface="DINPro Light" charset="0"/>
                <a:ea typeface="DINPro Light" charset="0"/>
                <a:cs typeface="DINPro Light" charset="0"/>
              </a:rPr>
              <a:t>Lieferzeitraum:</a:t>
            </a:r>
            <a:br>
              <a:rPr lang="de-DE" sz="1300" b="1"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Termine </a:t>
            </a:r>
          </a:p>
          <a:p>
            <a:pPr marL="285750" indent="-285750">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300" b="1" dirty="0">
                <a:solidFill>
                  <a:schemeClr val="bg1"/>
                </a:solidFill>
                <a:latin typeface="DINPro Light" charset="0"/>
                <a:ea typeface="DINPro Light" charset="0"/>
                <a:cs typeface="DINPro Light" charset="0"/>
              </a:rPr>
              <a:t>Inhaltsstoffe/Zusammensetzung</a:t>
            </a:r>
            <a:br>
              <a:rPr lang="de-DE" sz="1300" b="1"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Kalk – Sand</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Zement</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Wasser</a:t>
            </a:r>
            <a:br>
              <a:rPr lang="de-DE" sz="1300" dirty="0">
                <a:solidFill>
                  <a:schemeClr val="bg1"/>
                </a:solidFill>
                <a:latin typeface="DINPro Light" charset="0"/>
                <a:ea typeface="DINPro Light" charset="0"/>
                <a:cs typeface="DINPro Light" charset="0"/>
              </a:rPr>
            </a:br>
            <a:r>
              <a:rPr lang="de-DE" sz="1300" dirty="0">
                <a:solidFill>
                  <a:schemeClr val="bg1"/>
                </a:solidFill>
                <a:latin typeface="DINPro Light" charset="0"/>
                <a:ea typeface="DINPro Light" charset="0"/>
                <a:cs typeface="DINPro Light" charset="0"/>
              </a:rPr>
              <a:t>Porenbilder</a:t>
            </a:r>
          </a:p>
          <a:p>
            <a:pPr marL="285750" indent="-285750">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300" b="1" dirty="0">
                <a:solidFill>
                  <a:schemeClr val="bg1"/>
                </a:solidFill>
                <a:latin typeface="DINPro Light" charset="0"/>
                <a:ea typeface="DINPro Light" charset="0"/>
                <a:cs typeface="DINPro Light" charset="0"/>
              </a:rPr>
              <a:t>Preise</a:t>
            </a:r>
            <a:endParaRPr lang="de-DE" sz="1300" dirty="0">
              <a:solidFill>
                <a:schemeClr val="bg1"/>
              </a:solidFill>
              <a:latin typeface="DINPro Light" charset="0"/>
              <a:ea typeface="DINPro Light" charset="0"/>
              <a:cs typeface="DINPro Light" charset="0"/>
            </a:endParaRPr>
          </a:p>
          <a:p>
            <a:pPr marL="285750" indent="-285750">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indent="-285750">
              <a:buFont typeface="Wingdings" pitchFamily="2" charset="2"/>
              <a:buChar char="§"/>
            </a:pPr>
            <a:endParaRPr lang="de-DE" sz="1300" dirty="0">
              <a:solidFill>
                <a:schemeClr val="bg1"/>
              </a:solidFill>
              <a:latin typeface="DINPro Light" charset="0"/>
              <a:ea typeface="DINPro Light" charset="0"/>
              <a:cs typeface="DINPro Light" charset="0"/>
            </a:endParaRPr>
          </a:p>
          <a:p>
            <a:pPr marL="285750" lvl="0" indent="-285750">
              <a:buFont typeface="Wingdings" pitchFamily="2" charset="2"/>
              <a:buChar char="§"/>
            </a:pPr>
            <a:endParaRPr lang="de-DE" sz="1300" dirty="0">
              <a:solidFill>
                <a:schemeClr val="bg1"/>
              </a:solidFill>
              <a:latin typeface="DINPro Light" charset="0"/>
              <a:ea typeface="DINPro Light" charset="0"/>
              <a:cs typeface="DINPro Light" charset="0"/>
            </a:endParaRPr>
          </a:p>
        </p:txBody>
      </p:sp>
      <p:pic>
        <p:nvPicPr>
          <p:cNvPr id="29" name="Grafik 28">
            <a:extLst>
              <a:ext uri="{FF2B5EF4-FFF2-40B4-BE49-F238E27FC236}">
                <a16:creationId xmlns:a16="http://schemas.microsoft.com/office/drawing/2014/main" xmlns="" id="{1A107711-32F6-CE42-AC93-F661762545F0}"/>
              </a:ext>
            </a:extLst>
          </p:cNvPr>
          <p:cNvPicPr>
            <a:picLocks noChangeAspect="1"/>
          </p:cNvPicPr>
          <p:nvPr/>
        </p:nvPicPr>
        <p:blipFill rotWithShape="1">
          <a:blip r:embed="rId3">
            <a:alphaModFix amt="50000"/>
          </a:blip>
          <a:srcRect l="37425" t="61179" r="26138" b="12397"/>
          <a:stretch/>
        </p:blipFill>
        <p:spPr>
          <a:xfrm flipV="1">
            <a:off x="-63" y="4380130"/>
            <a:ext cx="2827319" cy="1637608"/>
          </a:xfrm>
          <a:prstGeom prst="rect">
            <a:avLst/>
          </a:prstGeom>
          <a:effectLst/>
        </p:spPr>
      </p:pic>
      <p:pic>
        <p:nvPicPr>
          <p:cNvPr id="30" name="Grafik 29">
            <a:extLst>
              <a:ext uri="{FF2B5EF4-FFF2-40B4-BE49-F238E27FC236}">
                <a16:creationId xmlns:a16="http://schemas.microsoft.com/office/drawing/2014/main" xmlns="" id="{B71264A1-E524-A24C-9328-69F5B369B082}"/>
              </a:ext>
            </a:extLst>
          </p:cNvPr>
          <p:cNvPicPr>
            <a:picLocks noChangeAspect="1"/>
          </p:cNvPicPr>
          <p:nvPr/>
        </p:nvPicPr>
        <p:blipFill rotWithShape="1">
          <a:blip r:embed="rId3">
            <a:alphaModFix amt="50000"/>
          </a:blip>
          <a:srcRect l="37425" t="61179" r="26138" b="12397"/>
          <a:stretch/>
        </p:blipFill>
        <p:spPr>
          <a:xfrm rot="5400000" flipH="1" flipV="1">
            <a:off x="4798567" y="3785274"/>
            <a:ext cx="2827319" cy="1637608"/>
          </a:xfrm>
          <a:prstGeom prst="rect">
            <a:avLst/>
          </a:prstGeom>
          <a:effectLst/>
        </p:spPr>
      </p:pic>
      <p:pic>
        <p:nvPicPr>
          <p:cNvPr id="13" name="Bild 5"/>
          <p:cNvPicPr>
            <a:picLocks noChangeAspect="1"/>
          </p:cNvPicPr>
          <p:nvPr/>
        </p:nvPicPr>
        <p:blipFill rotWithShape="1">
          <a:blip r:embed="rId4" cstate="print">
            <a:extLst>
              <a:ext uri="{28A0092B-C50C-407E-A947-70E740481C1C}">
                <a14:useLocalDpi xmlns:a14="http://schemas.microsoft.com/office/drawing/2010/main" xmlns="" val="0"/>
              </a:ext>
            </a:extLst>
          </a:blip>
          <a:srcRect l="20426" t="16930" b="23046"/>
          <a:stretch/>
        </p:blipFill>
        <p:spPr>
          <a:xfrm>
            <a:off x="2956005" y="2479041"/>
            <a:ext cx="3816530" cy="2681867"/>
          </a:xfrm>
          <a:prstGeom prst="rect">
            <a:avLst/>
          </a:prstGeom>
        </p:spPr>
      </p:pic>
      <p:pic>
        <p:nvPicPr>
          <p:cNvPr id="18" name="Grafik 17">
            <a:extLst>
              <a:ext uri="{FF2B5EF4-FFF2-40B4-BE49-F238E27FC236}">
                <a16:creationId xmlns:a16="http://schemas.microsoft.com/office/drawing/2014/main" xmlns="" id="{EDF70F16-91B2-E343-AB75-E25C49A806E4}"/>
              </a:ext>
            </a:extLst>
          </p:cNvPr>
          <p:cNvPicPr>
            <a:picLocks noChangeAspect="1"/>
          </p:cNvPicPr>
          <p:nvPr/>
        </p:nvPicPr>
        <p:blipFill rotWithShape="1">
          <a:blip r:embed="rId5"/>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323377543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0-#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4" grpId="0"/>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3E7C0919-746C-724A-92B4-2702153BA5CB}"/>
              </a:ext>
            </a:extLst>
          </p:cNvPr>
          <p:cNvPicPr>
            <a:picLocks noChangeAspect="1"/>
          </p:cNvPicPr>
          <p:nvPr/>
        </p:nvPicPr>
        <p:blipFill>
          <a:blip r:embed="rId3"/>
          <a:stretch>
            <a:fillRect/>
          </a:stretch>
        </p:blipFill>
        <p:spPr>
          <a:xfrm rot="18483791">
            <a:off x="490625" y="1212538"/>
            <a:ext cx="4470400" cy="4470400"/>
          </a:xfrm>
          <a:prstGeom prst="rect">
            <a:avLst/>
          </a:prstGeom>
        </p:spPr>
      </p:pic>
      <p:pic>
        <p:nvPicPr>
          <p:cNvPr id="17" name="Grafik 16">
            <a:extLst>
              <a:ext uri="{FF2B5EF4-FFF2-40B4-BE49-F238E27FC236}">
                <a16:creationId xmlns:a16="http://schemas.microsoft.com/office/drawing/2014/main" xmlns="" id="{B05C3E70-0B9D-114C-915F-D6942A67537E}"/>
              </a:ext>
            </a:extLst>
          </p:cNvPr>
          <p:cNvPicPr>
            <a:picLocks noChangeAspect="1"/>
          </p:cNvPicPr>
          <p:nvPr/>
        </p:nvPicPr>
        <p:blipFill>
          <a:blip r:embed="rId4"/>
          <a:stretch>
            <a:fillRect/>
          </a:stretch>
        </p:blipFill>
        <p:spPr>
          <a:xfrm rot="18496752">
            <a:off x="490625" y="1212538"/>
            <a:ext cx="4470400" cy="4470400"/>
          </a:xfrm>
          <a:prstGeom prst="rect">
            <a:avLst/>
          </a:prstGeom>
        </p:spPr>
      </p:pic>
      <p:pic>
        <p:nvPicPr>
          <p:cNvPr id="32" name="Grafik 31">
            <a:extLst>
              <a:ext uri="{FF2B5EF4-FFF2-40B4-BE49-F238E27FC236}">
                <a16:creationId xmlns:a16="http://schemas.microsoft.com/office/drawing/2014/main" xmlns="" id="{3A1EAE2F-084E-9D4A-BBEA-3EBBF8069B0E}"/>
              </a:ext>
            </a:extLst>
          </p:cNvPr>
          <p:cNvPicPr>
            <a:picLocks noChangeAspect="1"/>
          </p:cNvPicPr>
          <p:nvPr/>
        </p:nvPicPr>
        <p:blipFill>
          <a:blip r:embed="rId5">
            <a:extLst>
              <a:ext uri="{28A0092B-C50C-407E-A947-70E740481C1C}">
                <a14:useLocalDpi xmlns:a14="http://schemas.microsoft.com/office/drawing/2010/main" xmlns="" val="0"/>
              </a:ext>
            </a:extLst>
          </a:blip>
          <a:srcRect l="25234" t="25447" r="25953" b="26082"/>
          <a:stretch>
            <a:fillRect/>
          </a:stretch>
        </p:blipFill>
        <p:spPr>
          <a:xfrm>
            <a:off x="1609413" y="2373542"/>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5</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24" name="Titel 1"/>
          <p:cNvSpPr txBox="1">
            <a:spLocks/>
          </p:cNvSpPr>
          <p:nvPr/>
        </p:nvSpPr>
        <p:spPr>
          <a:xfrm>
            <a:off x="540000" y="176400"/>
            <a:ext cx="4515115" cy="64774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Üblicher Startpunkt im Projekt</a:t>
            </a:r>
          </a:p>
          <a:p>
            <a:pPr>
              <a:lnSpc>
                <a:spcPct val="100000"/>
              </a:lnSpc>
            </a:pPr>
            <a:r>
              <a:rPr lang="de-DE" sz="1400" b="1" dirty="0">
                <a:solidFill>
                  <a:srgbClr val="A7B4DA"/>
                </a:solidFill>
                <a:latin typeface="DINPro" charset="0"/>
                <a:ea typeface="DINPro" charset="0"/>
                <a:cs typeface="DINPro" charset="0"/>
              </a:rPr>
              <a:t> </a:t>
            </a:r>
          </a:p>
        </p:txBody>
      </p:sp>
      <p:sp>
        <p:nvSpPr>
          <p:cNvPr id="42" name="Rechteck 41"/>
          <p:cNvSpPr/>
          <p:nvPr/>
        </p:nvSpPr>
        <p:spPr>
          <a:xfrm rot="16200000">
            <a:off x="5605570" y="1792987"/>
            <a:ext cx="4387639"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36FBC5AA-5173-6E45-951D-45E79C163FB2}"/>
              </a:ext>
            </a:extLst>
          </p:cNvPr>
          <p:cNvPicPr>
            <a:picLocks noChangeAspect="1"/>
          </p:cNvPicPr>
          <p:nvPr/>
        </p:nvPicPr>
        <p:blipFill rotWithShape="1">
          <a:blip r:embed="rId6">
            <a:alphaModFix amt="50000"/>
          </a:blip>
          <a:srcRect l="37425" t="61179" r="26138" b="12397"/>
          <a:stretch/>
        </p:blipFill>
        <p:spPr>
          <a:xfrm flipV="1">
            <a:off x="6161243" y="4000500"/>
            <a:ext cx="2827319" cy="1637608"/>
          </a:xfrm>
          <a:prstGeom prst="rect">
            <a:avLst/>
          </a:prstGeom>
          <a:effectLst/>
        </p:spPr>
      </p:pic>
      <p:pic>
        <p:nvPicPr>
          <p:cNvPr id="20" name="Bild 5"/>
          <p:cNvPicPr>
            <a:picLocks noChangeAspect="1"/>
          </p:cNvPicPr>
          <p:nvPr/>
        </p:nvPicPr>
        <p:blipFill rotWithShape="1">
          <a:blip r:embed="rId7" cstate="print">
            <a:extLst>
              <a:ext uri="{28A0092B-C50C-407E-A947-70E740481C1C}">
                <a14:useLocalDpi xmlns:a14="http://schemas.microsoft.com/office/drawing/2010/main" xmlns="" val="0"/>
              </a:ext>
            </a:extLst>
          </a:blip>
          <a:srcRect l="20426" t="16930" b="23046"/>
          <a:stretch/>
        </p:blipFill>
        <p:spPr>
          <a:xfrm>
            <a:off x="3503536" y="4477022"/>
            <a:ext cx="2360881" cy="1658986"/>
          </a:xfrm>
          <a:prstGeom prst="rect">
            <a:avLst/>
          </a:prstGeom>
        </p:spPr>
      </p:pic>
      <p:pic>
        <p:nvPicPr>
          <p:cNvPr id="22" name="Grafik 21">
            <a:extLst>
              <a:ext uri="{FF2B5EF4-FFF2-40B4-BE49-F238E27FC236}">
                <a16:creationId xmlns:a16="http://schemas.microsoft.com/office/drawing/2014/main" xmlns="" id="{F6AD2737-8E45-DA48-A6CB-A29F249EC0A7}"/>
              </a:ext>
            </a:extLst>
          </p:cNvPr>
          <p:cNvPicPr>
            <a:picLocks noChangeAspect="1"/>
          </p:cNvPicPr>
          <p:nvPr/>
        </p:nvPicPr>
        <p:blipFill rotWithShape="1">
          <a:blip r:embed="rId8"/>
          <a:srcRect l="25024" t="20937" r="3130" b="-20937"/>
          <a:stretch/>
        </p:blipFill>
        <p:spPr>
          <a:xfrm rot="17061925" flipH="1">
            <a:off x="-128418" y="-16484"/>
            <a:ext cx="837647" cy="806833"/>
          </a:xfrm>
          <a:prstGeom prst="rect">
            <a:avLst/>
          </a:prstGeom>
        </p:spPr>
      </p:pic>
      <p:sp>
        <p:nvSpPr>
          <p:cNvPr id="26" name="Rechteck 25">
            <a:extLst>
              <a:ext uri="{FF2B5EF4-FFF2-40B4-BE49-F238E27FC236}">
                <a16:creationId xmlns:a16="http://schemas.microsoft.com/office/drawing/2014/main" xmlns="" id="{70A55A63-FFF5-7A4C-94D8-E4F7908F1C79}"/>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Üblicher Startpunkt im Projekt</a:t>
            </a:r>
          </a:p>
        </p:txBody>
      </p:sp>
      <p:sp>
        <p:nvSpPr>
          <p:cNvPr id="27" name="Rechteck 26">
            <a:extLst>
              <a:ext uri="{FF2B5EF4-FFF2-40B4-BE49-F238E27FC236}">
                <a16:creationId xmlns:a16="http://schemas.microsoft.com/office/drawing/2014/main" xmlns="" id="{961F0D18-4BBF-F340-A42D-D2BF0EB9882B}"/>
              </a:ext>
            </a:extLst>
          </p:cNvPr>
          <p:cNvSpPr/>
          <p:nvPr/>
        </p:nvSpPr>
        <p:spPr>
          <a:xfrm>
            <a:off x="6263841" y="1731239"/>
            <a:ext cx="2868894" cy="1200329"/>
          </a:xfrm>
          <a:prstGeom prst="rect">
            <a:avLst/>
          </a:prstGeom>
        </p:spPr>
        <p:txBody>
          <a:bodyPr wrap="square">
            <a:spAutoFit/>
          </a:bodyPr>
          <a:lstStyle/>
          <a:p>
            <a:pPr marL="285750" lvl="0" indent="-285750">
              <a:buFont typeface="Wingdings" pitchFamily="2" charset="2"/>
              <a:buChar char="§"/>
            </a:pPr>
            <a:r>
              <a:rPr lang="de-DE" sz="1200" b="1" dirty="0">
                <a:solidFill>
                  <a:schemeClr val="bg1"/>
                </a:solidFill>
                <a:latin typeface="DINPro Light" charset="0"/>
                <a:ea typeface="DINPro Light" charset="0"/>
                <a:cs typeface="DINPro Light" charset="0"/>
              </a:rPr>
              <a:t>Haupteinstieg in das Projektgeschäft erst über die Ausschreibung im Anschluss an die Planung</a:t>
            </a:r>
          </a:p>
          <a:p>
            <a:pPr marL="285750" lvl="0" indent="-285750">
              <a:buFont typeface="Wingdings" pitchFamily="2" charset="2"/>
              <a:buChar char="§"/>
            </a:pPr>
            <a:endParaRPr lang="de-DE" sz="1200"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200" b="1" dirty="0">
                <a:solidFill>
                  <a:schemeClr val="bg1"/>
                </a:solidFill>
                <a:latin typeface="DINPro Light" charset="0"/>
                <a:ea typeface="DINPro Light" charset="0"/>
                <a:cs typeface="DINPro Light" charset="0"/>
              </a:rPr>
              <a:t>Produktberatung in der Entwurfsphase</a:t>
            </a:r>
            <a:endParaRPr lang="de-DE" sz="1200" dirty="0">
              <a:solidFill>
                <a:schemeClr val="bg1"/>
              </a:solidFill>
              <a:latin typeface="DINPro Light" charset="0"/>
              <a:ea typeface="DINPro Light" charset="0"/>
              <a:cs typeface="DINPro Light" charset="0"/>
            </a:endParaRPr>
          </a:p>
        </p:txBody>
      </p:sp>
      <p:grpSp>
        <p:nvGrpSpPr>
          <p:cNvPr id="23" name="Gruppieren 22">
            <a:extLst>
              <a:ext uri="{FF2B5EF4-FFF2-40B4-BE49-F238E27FC236}">
                <a16:creationId xmlns:a16="http://schemas.microsoft.com/office/drawing/2014/main" xmlns="" id="{FEE23819-FEB2-6C48-86ED-8C41127DB970}"/>
              </a:ext>
            </a:extLst>
          </p:cNvPr>
          <p:cNvGrpSpPr/>
          <p:nvPr/>
        </p:nvGrpSpPr>
        <p:grpSpPr>
          <a:xfrm>
            <a:off x="711206" y="1787807"/>
            <a:ext cx="4040145" cy="3459726"/>
            <a:chOff x="711206" y="1787807"/>
            <a:chExt cx="4040145" cy="3459726"/>
          </a:xfrm>
        </p:grpSpPr>
        <p:sp>
          <p:nvSpPr>
            <p:cNvPr id="25" name="Rechteck 24">
              <a:extLst>
                <a:ext uri="{FF2B5EF4-FFF2-40B4-BE49-F238E27FC236}">
                  <a16:creationId xmlns:a16="http://schemas.microsoft.com/office/drawing/2014/main" xmlns="" id="{D72E434D-DBD7-F74E-A835-38C461569E28}"/>
                </a:ext>
              </a:extLst>
            </p:cNvPr>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28" name="Rechteck 27">
              <a:extLst>
                <a:ext uri="{FF2B5EF4-FFF2-40B4-BE49-F238E27FC236}">
                  <a16:creationId xmlns:a16="http://schemas.microsoft.com/office/drawing/2014/main" xmlns="" id="{1F2F579C-FBA7-F14C-8852-F9495DF0CB9C}"/>
                </a:ext>
              </a:extLst>
            </p:cNvPr>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30" name="Rechteck 29">
              <a:extLst>
                <a:ext uri="{FF2B5EF4-FFF2-40B4-BE49-F238E27FC236}">
                  <a16:creationId xmlns:a16="http://schemas.microsoft.com/office/drawing/2014/main" xmlns="" id="{58984121-E7C4-E841-9695-4E657CE08FEF}"/>
                </a:ext>
              </a:extLst>
            </p:cNvPr>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31" name="Rechteck 30">
              <a:extLst>
                <a:ext uri="{FF2B5EF4-FFF2-40B4-BE49-F238E27FC236}">
                  <a16:creationId xmlns:a16="http://schemas.microsoft.com/office/drawing/2014/main" xmlns="" id="{C2638076-1425-0641-B8F9-20AD2784C4AF}"/>
                </a:ext>
              </a:extLst>
            </p:cNvPr>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33" name="Rechteck 32">
              <a:extLst>
                <a:ext uri="{FF2B5EF4-FFF2-40B4-BE49-F238E27FC236}">
                  <a16:creationId xmlns:a16="http://schemas.microsoft.com/office/drawing/2014/main" xmlns="" id="{78E6E325-6EB3-E940-BD16-A835FA8BA052}"/>
                </a:ext>
              </a:extLst>
            </p:cNvPr>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34" name="Rechteck 33">
              <a:extLst>
                <a:ext uri="{FF2B5EF4-FFF2-40B4-BE49-F238E27FC236}">
                  <a16:creationId xmlns:a16="http://schemas.microsoft.com/office/drawing/2014/main" xmlns="" id="{B7AC75BF-43CE-2C48-8AD6-420D3BB0840E}"/>
                </a:ext>
              </a:extLst>
            </p:cNvPr>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35" name="Rechteck 34">
              <a:extLst>
                <a:ext uri="{FF2B5EF4-FFF2-40B4-BE49-F238E27FC236}">
                  <a16:creationId xmlns:a16="http://schemas.microsoft.com/office/drawing/2014/main" xmlns="" id="{B37B0F83-38C7-4B48-86E6-AA1A69723BEE}"/>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grpSp>
    </p:spTree>
    <p:extLst>
      <p:ext uri="{BB962C8B-B14F-4D97-AF65-F5344CB8AC3E}">
        <p14:creationId xmlns:p14="http://schemas.microsoft.com/office/powerpoint/2010/main" xmlns="" val="655495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heel(1)">
                                      <p:cBhvr>
                                        <p:cTn id="14" dur="1000"/>
                                        <p:tgtEl>
                                          <p:spTgt spid="17"/>
                                        </p:tgtEl>
                                      </p:cBhvr>
                                    </p:animEffect>
                                  </p:childTnLst>
                                </p:cTn>
                              </p:par>
                            </p:childTnLst>
                          </p:cTn>
                        </p:par>
                        <p:par>
                          <p:cTn id="15" fill="hold">
                            <p:stCondLst>
                              <p:cond delay="3000"/>
                            </p:stCondLst>
                            <p:childTnLst>
                              <p:par>
                                <p:cTn id="16" presetID="37"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900" decel="100000" fill="hold"/>
                                        <p:tgtEl>
                                          <p:spTgt spid="2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22" fill="hold">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par>
                          <p:cTn id="27" fill="hold">
                            <p:stCondLst>
                              <p:cond delay="4500"/>
                            </p:stCondLst>
                            <p:childTnLst>
                              <p:par>
                                <p:cTn id="28" presetID="2" presetClass="entr" presetSubtype="2"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1+#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2" presetClass="entr" presetSubtype="2" fill="hold" grpId="0" nodeType="afterEffect">
                                  <p:stCondLst>
                                    <p:cond delay="10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2" grpId="0" animBg="1"/>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xmlns="" id="{D6CBE548-7CEE-A04F-ACC5-2011FBE47C3D}"/>
              </a:ext>
            </a:extLst>
          </p:cNvPr>
          <p:cNvPicPr>
            <a:picLocks noChangeAspect="1"/>
          </p:cNvPicPr>
          <p:nvPr/>
        </p:nvPicPr>
        <p:blipFill>
          <a:blip r:embed="rId3"/>
          <a:stretch>
            <a:fillRect/>
          </a:stretch>
        </p:blipFill>
        <p:spPr>
          <a:xfrm rot="12354265">
            <a:off x="500400" y="1216800"/>
            <a:ext cx="4470400" cy="4470400"/>
          </a:xfrm>
          <a:prstGeom prst="rect">
            <a:avLst/>
          </a:prstGeom>
        </p:spPr>
      </p:pic>
      <p:pic>
        <p:nvPicPr>
          <p:cNvPr id="23" name="Grafik 22">
            <a:extLst>
              <a:ext uri="{FF2B5EF4-FFF2-40B4-BE49-F238E27FC236}">
                <a16:creationId xmlns:a16="http://schemas.microsoft.com/office/drawing/2014/main" xmlns="" id="{9BA870C3-BDAE-5840-9B1B-2CB96403E025}"/>
              </a:ext>
            </a:extLst>
          </p:cNvPr>
          <p:cNvPicPr>
            <a:picLocks noChangeAspect="1"/>
          </p:cNvPicPr>
          <p:nvPr/>
        </p:nvPicPr>
        <p:blipFill>
          <a:blip r:embed="rId4"/>
          <a:stretch>
            <a:fillRect/>
          </a:stretch>
        </p:blipFill>
        <p:spPr>
          <a:xfrm rot="12359814">
            <a:off x="519062" y="1235462"/>
            <a:ext cx="4470400" cy="4470400"/>
          </a:xfrm>
          <a:prstGeom prst="rect">
            <a:avLst/>
          </a:prstGeom>
        </p:spPr>
      </p:pic>
      <p:pic>
        <p:nvPicPr>
          <p:cNvPr id="24" name="Grafik 23">
            <a:extLst>
              <a:ext uri="{FF2B5EF4-FFF2-40B4-BE49-F238E27FC236}">
                <a16:creationId xmlns:a16="http://schemas.microsoft.com/office/drawing/2014/main" xmlns="" id="{07314304-A48C-E741-962B-4D9A47816F09}"/>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207" t="25950" r="26451" b="26046"/>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6</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2" name="Rechteck 41"/>
          <p:cNvSpPr/>
          <p:nvPr/>
        </p:nvSpPr>
        <p:spPr>
          <a:xfrm rot="16200000">
            <a:off x="5605570" y="1792987"/>
            <a:ext cx="4387639"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36FBC5AA-5173-6E45-951D-45E79C163FB2}"/>
              </a:ext>
            </a:extLst>
          </p:cNvPr>
          <p:cNvPicPr>
            <a:picLocks noChangeAspect="1"/>
          </p:cNvPicPr>
          <p:nvPr/>
        </p:nvPicPr>
        <p:blipFill rotWithShape="1">
          <a:blip r:embed="rId6">
            <a:alphaModFix amt="50000"/>
          </a:blip>
          <a:srcRect l="37425" t="61179" r="26138" b="12397"/>
          <a:stretch/>
        </p:blipFill>
        <p:spPr>
          <a:xfrm flipV="1">
            <a:off x="6161243" y="4000500"/>
            <a:ext cx="2827319" cy="1637608"/>
          </a:xfrm>
          <a:prstGeom prst="rect">
            <a:avLst/>
          </a:prstGeom>
          <a:effectLst/>
        </p:spPr>
      </p:pic>
      <p:sp>
        <p:nvSpPr>
          <p:cNvPr id="22" name="Titel 1">
            <a:extLst>
              <a:ext uri="{FF2B5EF4-FFF2-40B4-BE49-F238E27FC236}">
                <a16:creationId xmlns:a16="http://schemas.microsoft.com/office/drawing/2014/main" xmlns="" id="{4920AFBE-7D59-3540-BBCE-50748038BACC}"/>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Vom Baustoffhersteller zum Lösungsanbieter</a:t>
            </a:r>
          </a:p>
          <a:p>
            <a:pPr>
              <a:lnSpc>
                <a:spcPct val="100000"/>
              </a:lnSpc>
            </a:pPr>
            <a:r>
              <a:rPr lang="de-DE" sz="2000" b="1" dirty="0">
                <a:solidFill>
                  <a:schemeClr val="bg1"/>
                </a:solidFill>
                <a:latin typeface="DINPro" charset="0"/>
                <a:ea typeface="DINPro" charset="0"/>
                <a:cs typeface="DINPro" charset="0"/>
              </a:rPr>
              <a:t> </a:t>
            </a:r>
          </a:p>
        </p:txBody>
      </p:sp>
      <p:pic>
        <p:nvPicPr>
          <p:cNvPr id="20" name="Grafik 19">
            <a:extLst>
              <a:ext uri="{FF2B5EF4-FFF2-40B4-BE49-F238E27FC236}">
                <a16:creationId xmlns:a16="http://schemas.microsoft.com/office/drawing/2014/main" xmlns="" id="{18868001-F51E-0446-8E21-CC64B40046D5}"/>
              </a:ext>
            </a:extLst>
          </p:cNvPr>
          <p:cNvPicPr>
            <a:picLocks noChangeAspect="1"/>
          </p:cNvPicPr>
          <p:nvPr/>
        </p:nvPicPr>
        <p:blipFill rotWithShape="1">
          <a:blip r:embed="rId7"/>
          <a:srcRect l="25024" t="20937" r="3130" b="-20937"/>
          <a:stretch/>
        </p:blipFill>
        <p:spPr>
          <a:xfrm rot="17061925" flipH="1">
            <a:off x="-128418" y="-16484"/>
            <a:ext cx="837647" cy="806833"/>
          </a:xfrm>
          <a:prstGeom prst="rect">
            <a:avLst/>
          </a:prstGeom>
        </p:spPr>
      </p:pic>
      <p:sp>
        <p:nvSpPr>
          <p:cNvPr id="26" name="Rechteck 25">
            <a:extLst>
              <a:ext uri="{FF2B5EF4-FFF2-40B4-BE49-F238E27FC236}">
                <a16:creationId xmlns:a16="http://schemas.microsoft.com/office/drawing/2014/main" xmlns="" id="{94E5648C-8197-D14B-99CB-B7405CEF4F92}"/>
              </a:ext>
            </a:extLst>
          </p:cNvPr>
          <p:cNvSpPr/>
          <p:nvPr/>
        </p:nvSpPr>
        <p:spPr>
          <a:xfrm>
            <a:off x="6263840" y="1362717"/>
            <a:ext cx="3041217" cy="492443"/>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Vom Baustoffhersteller zum Lösungsanbieter</a:t>
            </a:r>
          </a:p>
        </p:txBody>
      </p:sp>
      <p:sp>
        <p:nvSpPr>
          <p:cNvPr id="27" name="Rechteck 26">
            <a:extLst>
              <a:ext uri="{FF2B5EF4-FFF2-40B4-BE49-F238E27FC236}">
                <a16:creationId xmlns:a16="http://schemas.microsoft.com/office/drawing/2014/main" xmlns="" id="{DB5D983E-48D0-A440-A372-11FC401F8EDE}"/>
              </a:ext>
            </a:extLst>
          </p:cNvPr>
          <p:cNvSpPr/>
          <p:nvPr/>
        </p:nvSpPr>
        <p:spPr>
          <a:xfrm>
            <a:off x="6263841" y="1911719"/>
            <a:ext cx="2868894" cy="2693045"/>
          </a:xfrm>
          <a:prstGeom prst="rect">
            <a:avLst/>
          </a:prstGeom>
        </p:spPr>
        <p:txBody>
          <a:bodyPr wrap="square">
            <a:spAutoFit/>
          </a:bodyPr>
          <a:lstStyle/>
          <a:p>
            <a:pPr marL="285750" lvl="0" indent="-285750">
              <a:buFont typeface="Wingdings" pitchFamily="2" charset="2"/>
              <a:buChar char="§"/>
            </a:pPr>
            <a:r>
              <a:rPr lang="de-DE" sz="1300" b="1" dirty="0">
                <a:solidFill>
                  <a:schemeClr val="bg1"/>
                </a:solidFill>
                <a:latin typeface="DINPro Light" charset="0"/>
                <a:ea typeface="DINPro Light" charset="0"/>
                <a:cs typeface="DINPro Light" charset="0"/>
              </a:rPr>
              <a:t>Wechsel vom reinen Baustoffhersteller zum Lösungsanbieter</a:t>
            </a:r>
          </a:p>
          <a:p>
            <a:pPr marL="285750" lvl="0" indent="-285750">
              <a:buFont typeface="Wingdings" pitchFamily="2" charset="2"/>
              <a:buChar char="§"/>
            </a:pPr>
            <a:endParaRPr lang="de-DE" sz="1300" b="1" dirty="0">
              <a:solidFill>
                <a:schemeClr val="bg1"/>
              </a:solidFill>
              <a:latin typeface="DINPro Light" charset="0"/>
              <a:ea typeface="DINPro Light" charset="0"/>
              <a:cs typeface="DINPro Light" charset="0"/>
            </a:endParaRPr>
          </a:p>
          <a:p>
            <a:pPr marL="285750" indent="-285750">
              <a:buFont typeface="Wingdings" pitchFamily="2" charset="2"/>
              <a:buChar char="§"/>
            </a:pPr>
            <a:r>
              <a:rPr lang="de-DE" sz="1300" b="1" dirty="0">
                <a:solidFill>
                  <a:schemeClr val="bg1"/>
                </a:solidFill>
                <a:latin typeface="DINPro Light" charset="0"/>
                <a:ea typeface="DINPro Light" charset="0"/>
                <a:cs typeface="DINPro Light" charset="0"/>
              </a:rPr>
              <a:t>Lösungen in allen Phasen entlang der Wertschöpfungskette</a:t>
            </a:r>
          </a:p>
          <a:p>
            <a:pPr marL="285750" indent="-285750">
              <a:buFont typeface="Wingdings" pitchFamily="2" charset="2"/>
              <a:buChar char="§"/>
            </a:pPr>
            <a:endParaRPr lang="de-DE" sz="1300" b="1"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r>
              <a:rPr lang="de-DE" sz="1300" b="1" dirty="0">
                <a:solidFill>
                  <a:schemeClr val="bg1"/>
                </a:solidFill>
                <a:latin typeface="DINPro Light" charset="0"/>
                <a:ea typeface="DINPro Light" charset="0"/>
                <a:cs typeface="DINPro Light" charset="0"/>
              </a:rPr>
              <a:t>Einstieg in die Planungsberatung im BIM Modell </a:t>
            </a:r>
          </a:p>
          <a:p>
            <a:pPr marL="311150" lvl="1"/>
            <a:r>
              <a:rPr lang="de-DE" sz="1300" dirty="0">
                <a:solidFill>
                  <a:schemeClr val="bg1"/>
                </a:solidFill>
                <a:latin typeface="DINPro Light" charset="0"/>
                <a:ea typeface="DINPro Light" charset="0"/>
                <a:cs typeface="DINPro Light" charset="0"/>
              </a:rPr>
              <a:t>(Materialauswahl, Statik, Bauphysik, Alternativlösungen) </a:t>
            </a:r>
          </a:p>
          <a:p>
            <a:pPr marL="285750" indent="-285750">
              <a:buFont typeface="Wingdings" pitchFamily="2" charset="2"/>
              <a:buChar char="§"/>
            </a:pPr>
            <a:endParaRPr lang="de-DE" sz="1300" b="1" dirty="0">
              <a:solidFill>
                <a:schemeClr val="bg1"/>
              </a:solidFill>
              <a:latin typeface="DINPro Light" charset="0"/>
              <a:ea typeface="DINPro Light" charset="0"/>
              <a:cs typeface="DINPro Light" charset="0"/>
            </a:endParaRPr>
          </a:p>
          <a:p>
            <a:pPr marL="285750" lvl="0" indent="-285750">
              <a:buFont typeface="Wingdings" pitchFamily="2" charset="2"/>
              <a:buChar char="§"/>
            </a:pPr>
            <a:endParaRPr lang="de-DE" sz="1300" b="1" dirty="0">
              <a:solidFill>
                <a:schemeClr val="bg1"/>
              </a:solidFill>
              <a:latin typeface="DINPro Light" charset="0"/>
              <a:ea typeface="DINPro Light" charset="0"/>
              <a:cs typeface="DINPro Light" charset="0"/>
            </a:endParaRPr>
          </a:p>
        </p:txBody>
      </p:sp>
      <p:grpSp>
        <p:nvGrpSpPr>
          <p:cNvPr id="60" name="Gruppieren 59">
            <a:extLst>
              <a:ext uri="{FF2B5EF4-FFF2-40B4-BE49-F238E27FC236}">
                <a16:creationId xmlns:a16="http://schemas.microsoft.com/office/drawing/2014/main" xmlns="" id="{5FB5F75D-243E-1441-B8B7-365CCCE3B4C7}"/>
              </a:ext>
            </a:extLst>
          </p:cNvPr>
          <p:cNvGrpSpPr/>
          <p:nvPr/>
        </p:nvGrpSpPr>
        <p:grpSpPr>
          <a:xfrm>
            <a:off x="711206" y="1787807"/>
            <a:ext cx="4040145" cy="3459726"/>
            <a:chOff x="711206" y="1787807"/>
            <a:chExt cx="4040145" cy="3459726"/>
          </a:xfrm>
        </p:grpSpPr>
        <p:sp>
          <p:nvSpPr>
            <p:cNvPr id="61" name="Rechteck 60">
              <a:extLst>
                <a:ext uri="{FF2B5EF4-FFF2-40B4-BE49-F238E27FC236}">
                  <a16:creationId xmlns:a16="http://schemas.microsoft.com/office/drawing/2014/main" xmlns="" id="{ED20DC25-1660-174D-B00E-8BF7BA4761C7}"/>
                </a:ext>
              </a:extLst>
            </p:cNvPr>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62" name="Rechteck 61">
              <a:extLst>
                <a:ext uri="{FF2B5EF4-FFF2-40B4-BE49-F238E27FC236}">
                  <a16:creationId xmlns:a16="http://schemas.microsoft.com/office/drawing/2014/main" xmlns="" id="{72F7D56E-DABA-C347-AC5D-8FFCF1471B6E}"/>
                </a:ext>
              </a:extLst>
            </p:cNvPr>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63" name="Rechteck 62">
              <a:extLst>
                <a:ext uri="{FF2B5EF4-FFF2-40B4-BE49-F238E27FC236}">
                  <a16:creationId xmlns:a16="http://schemas.microsoft.com/office/drawing/2014/main" xmlns="" id="{8B65A244-21E5-7A4C-B3BC-07FF31AF53CA}"/>
                </a:ext>
              </a:extLst>
            </p:cNvPr>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64" name="Rechteck 63">
              <a:extLst>
                <a:ext uri="{FF2B5EF4-FFF2-40B4-BE49-F238E27FC236}">
                  <a16:creationId xmlns:a16="http://schemas.microsoft.com/office/drawing/2014/main" xmlns="" id="{64B9BA63-D202-774D-BB93-73CF46E5F8E8}"/>
                </a:ext>
              </a:extLst>
            </p:cNvPr>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65" name="Rechteck 64">
              <a:extLst>
                <a:ext uri="{FF2B5EF4-FFF2-40B4-BE49-F238E27FC236}">
                  <a16:creationId xmlns:a16="http://schemas.microsoft.com/office/drawing/2014/main" xmlns="" id="{F568739D-9AFC-2141-AC76-8428BF8441AF}"/>
                </a:ext>
              </a:extLst>
            </p:cNvPr>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66" name="Rechteck 65">
              <a:extLst>
                <a:ext uri="{FF2B5EF4-FFF2-40B4-BE49-F238E27FC236}">
                  <a16:creationId xmlns:a16="http://schemas.microsoft.com/office/drawing/2014/main" xmlns="" id="{DA39E5A3-C5D3-0643-A499-3419B4D1D38D}"/>
                </a:ext>
              </a:extLst>
            </p:cNvPr>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67" name="Rechteck 66">
              <a:extLst>
                <a:ext uri="{FF2B5EF4-FFF2-40B4-BE49-F238E27FC236}">
                  <a16:creationId xmlns:a16="http://schemas.microsoft.com/office/drawing/2014/main" xmlns="" id="{A9EB0E49-3E07-1B4D-8400-CA144F79C206}"/>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grpSp>
    </p:spTree>
    <p:extLst>
      <p:ext uri="{BB962C8B-B14F-4D97-AF65-F5344CB8AC3E}">
        <p14:creationId xmlns:p14="http://schemas.microsoft.com/office/powerpoint/2010/main" xmlns="" val="307903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1000"/>
                                        <p:tgtEl>
                                          <p:spTgt spid="23"/>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1+#ppt_w/2"/>
                                          </p:val>
                                        </p:tav>
                                        <p:tav tm="100000">
                                          <p:val>
                                            <p:strVal val="#ppt_x"/>
                                          </p:val>
                                        </p:tav>
                                      </p:tavLst>
                                    </p:anim>
                                    <p:anim calcmode="lin" valueType="num">
                                      <p:cBhvr additive="base">
                                        <p:cTn id="19" dur="500" fill="hold"/>
                                        <p:tgtEl>
                                          <p:spTgt spid="42"/>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1+#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2"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59">
            <a:extLst>
              <a:ext uri="{FF2B5EF4-FFF2-40B4-BE49-F238E27FC236}">
                <a16:creationId xmlns:a16="http://schemas.microsoft.com/office/drawing/2014/main" xmlns="" id="{3E6DB8F0-07EE-FE45-A332-2BDFACC0F3F3}"/>
              </a:ext>
            </a:extLst>
          </p:cNvPr>
          <p:cNvSpPr/>
          <p:nvPr/>
        </p:nvSpPr>
        <p:spPr>
          <a:xfrm rot="16200000">
            <a:off x="-1100032" y="3168263"/>
            <a:ext cx="4262819" cy="1015944"/>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4" name="Picture 4"/>
          <p:cNvPicPr>
            <a:picLocks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23389" y="3265854"/>
            <a:ext cx="810000" cy="8100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5" name="Picture 5"/>
          <p:cNvPicPr>
            <a:picLocks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12775" y="4075854"/>
            <a:ext cx="820799" cy="8100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6" name="Group 3"/>
          <p:cNvGrpSpPr>
            <a:grpSpLocks/>
          </p:cNvGrpSpPr>
          <p:nvPr/>
        </p:nvGrpSpPr>
        <p:grpSpPr bwMode="auto">
          <a:xfrm>
            <a:off x="622302" y="1657249"/>
            <a:ext cx="810242" cy="829589"/>
            <a:chOff x="138" y="170"/>
            <a:chExt cx="747" cy="765"/>
          </a:xfrm>
        </p:grpSpPr>
        <p:sp>
          <p:nvSpPr>
            <p:cNvPr id="37" name="AutoShape 2"/>
            <p:cNvSpPr>
              <a:spLocks noChangeAspect="1" noChangeArrowheads="1" noTextEdit="1"/>
            </p:cNvSpPr>
            <p:nvPr/>
          </p:nvSpPr>
          <p:spPr bwMode="auto">
            <a:xfrm>
              <a:off x="138" y="170"/>
              <a:ext cx="737" cy="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 name="Rectangle 4"/>
            <p:cNvSpPr>
              <a:spLocks noChangeArrowheads="1"/>
            </p:cNvSpPr>
            <p:nvPr/>
          </p:nvSpPr>
          <p:spPr bwMode="auto">
            <a:xfrm>
              <a:off x="138" y="170"/>
              <a:ext cx="747" cy="747"/>
            </a:xfrm>
            <a:prstGeom prst="rect">
              <a:avLst/>
            </a:prstGeom>
            <a:solidFill>
              <a:srgbClr val="FABA0B"/>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 name="Freeform 5"/>
            <p:cNvSpPr>
              <a:spLocks/>
            </p:cNvSpPr>
            <p:nvPr/>
          </p:nvSpPr>
          <p:spPr bwMode="auto">
            <a:xfrm>
              <a:off x="264" y="480"/>
              <a:ext cx="96" cy="115"/>
            </a:xfrm>
            <a:custGeom>
              <a:avLst/>
              <a:gdLst/>
              <a:ahLst/>
              <a:cxnLst>
                <a:cxn ang="0">
                  <a:pos x="112" y="0"/>
                </a:cxn>
                <a:cxn ang="0">
                  <a:pos x="108" y="4"/>
                </a:cxn>
                <a:cxn ang="0">
                  <a:pos x="108" y="24"/>
                </a:cxn>
                <a:cxn ang="0">
                  <a:pos x="112" y="28"/>
                </a:cxn>
                <a:cxn ang="0">
                  <a:pos x="128" y="28"/>
                </a:cxn>
                <a:cxn ang="0">
                  <a:pos x="98" y="85"/>
                </a:cxn>
                <a:cxn ang="0">
                  <a:pos x="67" y="28"/>
                </a:cxn>
                <a:cxn ang="0">
                  <a:pos x="79" y="28"/>
                </a:cxn>
                <a:cxn ang="0">
                  <a:pos x="84" y="22"/>
                </a:cxn>
                <a:cxn ang="0">
                  <a:pos x="84" y="6"/>
                </a:cxn>
                <a:cxn ang="0">
                  <a:pos x="79" y="0"/>
                </a:cxn>
                <a:cxn ang="0">
                  <a:pos x="4" y="0"/>
                </a:cxn>
                <a:cxn ang="0">
                  <a:pos x="0" y="4"/>
                </a:cxn>
                <a:cxn ang="0">
                  <a:pos x="0" y="24"/>
                </a:cxn>
                <a:cxn ang="0">
                  <a:pos x="4" y="28"/>
                </a:cxn>
                <a:cxn ang="0">
                  <a:pos x="20" y="28"/>
                </a:cxn>
                <a:cxn ang="0">
                  <a:pos x="71" y="128"/>
                </a:cxn>
                <a:cxn ang="0">
                  <a:pos x="71" y="186"/>
                </a:cxn>
                <a:cxn ang="0">
                  <a:pos x="47" y="186"/>
                </a:cxn>
                <a:cxn ang="0">
                  <a:pos x="43" y="190"/>
                </a:cxn>
                <a:cxn ang="0">
                  <a:pos x="43" y="210"/>
                </a:cxn>
                <a:cxn ang="0">
                  <a:pos x="47" y="214"/>
                </a:cxn>
                <a:cxn ang="0">
                  <a:pos x="137" y="214"/>
                </a:cxn>
                <a:cxn ang="0">
                  <a:pos x="141" y="210"/>
                </a:cxn>
                <a:cxn ang="0">
                  <a:pos x="141" y="190"/>
                </a:cxn>
                <a:cxn ang="0">
                  <a:pos x="137" y="186"/>
                </a:cxn>
                <a:cxn ang="0">
                  <a:pos x="113" y="186"/>
                </a:cxn>
                <a:cxn ang="0">
                  <a:pos x="113" y="118"/>
                </a:cxn>
                <a:cxn ang="0">
                  <a:pos x="159" y="28"/>
                </a:cxn>
                <a:cxn ang="0">
                  <a:pos x="180" y="28"/>
                </a:cxn>
                <a:cxn ang="0">
                  <a:pos x="184" y="24"/>
                </a:cxn>
                <a:cxn ang="0">
                  <a:pos x="184" y="4"/>
                </a:cxn>
                <a:cxn ang="0">
                  <a:pos x="180" y="0"/>
                </a:cxn>
                <a:cxn ang="0">
                  <a:pos x="112" y="0"/>
                </a:cxn>
              </a:cxnLst>
              <a:rect l="0" t="0" r="r" b="b"/>
              <a:pathLst>
                <a:path w="184" h="214">
                  <a:moveTo>
                    <a:pt x="112" y="0"/>
                  </a:moveTo>
                  <a:cubicBezTo>
                    <a:pt x="109" y="0"/>
                    <a:pt x="108" y="1"/>
                    <a:pt x="108" y="4"/>
                  </a:cubicBezTo>
                  <a:cubicBezTo>
                    <a:pt x="108" y="24"/>
                    <a:pt x="108" y="24"/>
                    <a:pt x="108" y="24"/>
                  </a:cubicBezTo>
                  <a:cubicBezTo>
                    <a:pt x="108" y="26"/>
                    <a:pt x="109" y="28"/>
                    <a:pt x="112" y="28"/>
                  </a:cubicBezTo>
                  <a:cubicBezTo>
                    <a:pt x="128" y="28"/>
                    <a:pt x="128" y="28"/>
                    <a:pt x="128" y="28"/>
                  </a:cubicBezTo>
                  <a:cubicBezTo>
                    <a:pt x="98" y="85"/>
                    <a:pt x="98" y="85"/>
                    <a:pt x="98" y="85"/>
                  </a:cubicBezTo>
                  <a:cubicBezTo>
                    <a:pt x="67" y="28"/>
                    <a:pt x="67" y="28"/>
                    <a:pt x="67" y="28"/>
                  </a:cubicBezTo>
                  <a:cubicBezTo>
                    <a:pt x="79" y="28"/>
                    <a:pt x="79" y="28"/>
                    <a:pt x="79" y="28"/>
                  </a:cubicBezTo>
                  <a:cubicBezTo>
                    <a:pt x="84" y="28"/>
                    <a:pt x="84" y="27"/>
                    <a:pt x="84" y="22"/>
                  </a:cubicBezTo>
                  <a:cubicBezTo>
                    <a:pt x="84" y="6"/>
                    <a:pt x="84" y="6"/>
                    <a:pt x="84" y="6"/>
                  </a:cubicBezTo>
                  <a:cubicBezTo>
                    <a:pt x="84" y="1"/>
                    <a:pt x="84" y="0"/>
                    <a:pt x="79" y="0"/>
                  </a:cubicBezTo>
                  <a:cubicBezTo>
                    <a:pt x="4" y="0"/>
                    <a:pt x="4" y="0"/>
                    <a:pt x="4" y="0"/>
                  </a:cubicBezTo>
                  <a:cubicBezTo>
                    <a:pt x="1" y="0"/>
                    <a:pt x="0" y="2"/>
                    <a:pt x="0" y="4"/>
                  </a:cubicBezTo>
                  <a:cubicBezTo>
                    <a:pt x="0" y="24"/>
                    <a:pt x="0" y="24"/>
                    <a:pt x="0" y="24"/>
                  </a:cubicBezTo>
                  <a:cubicBezTo>
                    <a:pt x="0" y="26"/>
                    <a:pt x="1" y="28"/>
                    <a:pt x="4" y="28"/>
                  </a:cubicBezTo>
                  <a:cubicBezTo>
                    <a:pt x="20" y="28"/>
                    <a:pt x="20" y="28"/>
                    <a:pt x="20" y="28"/>
                  </a:cubicBezTo>
                  <a:cubicBezTo>
                    <a:pt x="71" y="128"/>
                    <a:pt x="71" y="128"/>
                    <a:pt x="71" y="128"/>
                  </a:cubicBezTo>
                  <a:cubicBezTo>
                    <a:pt x="71" y="186"/>
                    <a:pt x="71" y="186"/>
                    <a:pt x="71" y="186"/>
                  </a:cubicBezTo>
                  <a:cubicBezTo>
                    <a:pt x="47" y="186"/>
                    <a:pt x="47" y="186"/>
                    <a:pt x="47" y="186"/>
                  </a:cubicBezTo>
                  <a:cubicBezTo>
                    <a:pt x="44" y="186"/>
                    <a:pt x="43" y="188"/>
                    <a:pt x="43" y="190"/>
                  </a:cubicBezTo>
                  <a:cubicBezTo>
                    <a:pt x="43" y="210"/>
                    <a:pt x="43" y="210"/>
                    <a:pt x="43" y="210"/>
                  </a:cubicBezTo>
                  <a:cubicBezTo>
                    <a:pt x="43" y="214"/>
                    <a:pt x="46" y="214"/>
                    <a:pt x="47" y="214"/>
                  </a:cubicBezTo>
                  <a:cubicBezTo>
                    <a:pt x="137" y="214"/>
                    <a:pt x="137" y="214"/>
                    <a:pt x="137" y="214"/>
                  </a:cubicBezTo>
                  <a:cubicBezTo>
                    <a:pt x="138" y="214"/>
                    <a:pt x="141" y="214"/>
                    <a:pt x="141" y="210"/>
                  </a:cubicBezTo>
                  <a:cubicBezTo>
                    <a:pt x="141" y="190"/>
                    <a:pt x="141" y="190"/>
                    <a:pt x="141" y="190"/>
                  </a:cubicBezTo>
                  <a:cubicBezTo>
                    <a:pt x="142" y="189"/>
                    <a:pt x="141" y="186"/>
                    <a:pt x="137" y="186"/>
                  </a:cubicBezTo>
                  <a:cubicBezTo>
                    <a:pt x="113" y="186"/>
                    <a:pt x="113" y="186"/>
                    <a:pt x="113" y="186"/>
                  </a:cubicBezTo>
                  <a:cubicBezTo>
                    <a:pt x="113" y="118"/>
                    <a:pt x="113" y="118"/>
                    <a:pt x="113" y="118"/>
                  </a:cubicBezTo>
                  <a:cubicBezTo>
                    <a:pt x="159" y="28"/>
                    <a:pt x="159" y="28"/>
                    <a:pt x="159" y="28"/>
                  </a:cubicBezTo>
                  <a:cubicBezTo>
                    <a:pt x="180" y="28"/>
                    <a:pt x="180" y="28"/>
                    <a:pt x="180" y="28"/>
                  </a:cubicBezTo>
                  <a:cubicBezTo>
                    <a:pt x="181" y="28"/>
                    <a:pt x="184" y="27"/>
                    <a:pt x="184" y="24"/>
                  </a:cubicBezTo>
                  <a:cubicBezTo>
                    <a:pt x="184" y="4"/>
                    <a:pt x="184" y="4"/>
                    <a:pt x="184" y="4"/>
                  </a:cubicBezTo>
                  <a:cubicBezTo>
                    <a:pt x="184" y="2"/>
                    <a:pt x="183" y="0"/>
                    <a:pt x="180" y="0"/>
                  </a:cubicBezTo>
                  <a:lnTo>
                    <a:pt x="112" y="0"/>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6"/>
            <p:cNvSpPr>
              <a:spLocks/>
            </p:cNvSpPr>
            <p:nvPr/>
          </p:nvSpPr>
          <p:spPr bwMode="auto">
            <a:xfrm>
              <a:off x="371" y="480"/>
              <a:ext cx="80" cy="115"/>
            </a:xfrm>
            <a:custGeom>
              <a:avLst/>
              <a:gdLst/>
              <a:ahLst/>
              <a:cxnLst>
                <a:cxn ang="0">
                  <a:pos x="98" y="28"/>
                </a:cxn>
                <a:cxn ang="0">
                  <a:pos x="121" y="28"/>
                </a:cxn>
                <a:cxn ang="0">
                  <a:pos x="121" y="51"/>
                </a:cxn>
                <a:cxn ang="0">
                  <a:pos x="127" y="57"/>
                </a:cxn>
                <a:cxn ang="0">
                  <a:pos x="149" y="57"/>
                </a:cxn>
                <a:cxn ang="0">
                  <a:pos x="154" y="51"/>
                </a:cxn>
                <a:cxn ang="0">
                  <a:pos x="154" y="5"/>
                </a:cxn>
                <a:cxn ang="0">
                  <a:pos x="149" y="0"/>
                </a:cxn>
                <a:cxn ang="0">
                  <a:pos x="5" y="0"/>
                </a:cxn>
                <a:cxn ang="0">
                  <a:pos x="0" y="5"/>
                </a:cxn>
                <a:cxn ang="0">
                  <a:pos x="0" y="50"/>
                </a:cxn>
                <a:cxn ang="0">
                  <a:pos x="5" y="56"/>
                </a:cxn>
                <a:cxn ang="0">
                  <a:pos x="28" y="56"/>
                </a:cxn>
                <a:cxn ang="0">
                  <a:pos x="33" y="51"/>
                </a:cxn>
                <a:cxn ang="0">
                  <a:pos x="33" y="28"/>
                </a:cxn>
                <a:cxn ang="0">
                  <a:pos x="57" y="28"/>
                </a:cxn>
                <a:cxn ang="0">
                  <a:pos x="57" y="186"/>
                </a:cxn>
                <a:cxn ang="0">
                  <a:pos x="32" y="186"/>
                </a:cxn>
                <a:cxn ang="0">
                  <a:pos x="28" y="190"/>
                </a:cxn>
                <a:cxn ang="0">
                  <a:pos x="28" y="210"/>
                </a:cxn>
                <a:cxn ang="0">
                  <a:pos x="32" y="214"/>
                </a:cxn>
                <a:cxn ang="0">
                  <a:pos x="123" y="214"/>
                </a:cxn>
                <a:cxn ang="0">
                  <a:pos x="127" y="210"/>
                </a:cxn>
                <a:cxn ang="0">
                  <a:pos x="127" y="190"/>
                </a:cxn>
                <a:cxn ang="0">
                  <a:pos x="122" y="186"/>
                </a:cxn>
                <a:cxn ang="0">
                  <a:pos x="98" y="186"/>
                </a:cxn>
                <a:cxn ang="0">
                  <a:pos x="98" y="28"/>
                </a:cxn>
              </a:cxnLst>
              <a:rect l="0" t="0" r="r" b="b"/>
              <a:pathLst>
                <a:path w="154" h="214">
                  <a:moveTo>
                    <a:pt x="98" y="28"/>
                  </a:moveTo>
                  <a:cubicBezTo>
                    <a:pt x="121" y="28"/>
                    <a:pt x="121" y="28"/>
                    <a:pt x="121" y="28"/>
                  </a:cubicBezTo>
                  <a:cubicBezTo>
                    <a:pt x="121" y="51"/>
                    <a:pt x="121" y="51"/>
                    <a:pt x="121" y="51"/>
                  </a:cubicBezTo>
                  <a:cubicBezTo>
                    <a:pt x="121" y="56"/>
                    <a:pt x="122" y="57"/>
                    <a:pt x="127" y="57"/>
                  </a:cubicBezTo>
                  <a:cubicBezTo>
                    <a:pt x="149" y="57"/>
                    <a:pt x="149" y="57"/>
                    <a:pt x="149" y="57"/>
                  </a:cubicBezTo>
                  <a:cubicBezTo>
                    <a:pt x="153" y="57"/>
                    <a:pt x="154" y="56"/>
                    <a:pt x="154" y="51"/>
                  </a:cubicBezTo>
                  <a:cubicBezTo>
                    <a:pt x="154" y="5"/>
                    <a:pt x="154" y="5"/>
                    <a:pt x="154" y="5"/>
                  </a:cubicBezTo>
                  <a:cubicBezTo>
                    <a:pt x="154" y="1"/>
                    <a:pt x="153" y="0"/>
                    <a:pt x="149" y="0"/>
                  </a:cubicBezTo>
                  <a:cubicBezTo>
                    <a:pt x="5" y="0"/>
                    <a:pt x="5" y="0"/>
                    <a:pt x="5" y="0"/>
                  </a:cubicBezTo>
                  <a:cubicBezTo>
                    <a:pt x="1" y="0"/>
                    <a:pt x="0" y="1"/>
                    <a:pt x="0" y="5"/>
                  </a:cubicBezTo>
                  <a:cubicBezTo>
                    <a:pt x="0" y="50"/>
                    <a:pt x="0" y="50"/>
                    <a:pt x="0" y="50"/>
                  </a:cubicBezTo>
                  <a:cubicBezTo>
                    <a:pt x="0" y="55"/>
                    <a:pt x="1" y="56"/>
                    <a:pt x="5" y="56"/>
                  </a:cubicBezTo>
                  <a:cubicBezTo>
                    <a:pt x="28" y="56"/>
                    <a:pt x="28" y="56"/>
                    <a:pt x="28" y="56"/>
                  </a:cubicBezTo>
                  <a:cubicBezTo>
                    <a:pt x="32" y="56"/>
                    <a:pt x="33" y="55"/>
                    <a:pt x="33" y="51"/>
                  </a:cubicBezTo>
                  <a:cubicBezTo>
                    <a:pt x="33" y="28"/>
                    <a:pt x="33" y="28"/>
                    <a:pt x="33" y="28"/>
                  </a:cubicBezTo>
                  <a:cubicBezTo>
                    <a:pt x="57" y="28"/>
                    <a:pt x="57" y="28"/>
                    <a:pt x="57" y="28"/>
                  </a:cubicBezTo>
                  <a:cubicBezTo>
                    <a:pt x="57" y="186"/>
                    <a:pt x="57" y="186"/>
                    <a:pt x="57" y="186"/>
                  </a:cubicBezTo>
                  <a:cubicBezTo>
                    <a:pt x="32" y="186"/>
                    <a:pt x="32" y="186"/>
                    <a:pt x="32" y="186"/>
                  </a:cubicBezTo>
                  <a:cubicBezTo>
                    <a:pt x="28" y="186"/>
                    <a:pt x="28" y="190"/>
                    <a:pt x="28" y="190"/>
                  </a:cubicBezTo>
                  <a:cubicBezTo>
                    <a:pt x="28" y="210"/>
                    <a:pt x="28" y="210"/>
                    <a:pt x="28" y="210"/>
                  </a:cubicBezTo>
                  <a:cubicBezTo>
                    <a:pt x="28" y="214"/>
                    <a:pt x="32" y="214"/>
                    <a:pt x="32" y="214"/>
                  </a:cubicBezTo>
                  <a:cubicBezTo>
                    <a:pt x="123" y="214"/>
                    <a:pt x="123" y="214"/>
                    <a:pt x="123" y="214"/>
                  </a:cubicBezTo>
                  <a:cubicBezTo>
                    <a:pt x="125" y="214"/>
                    <a:pt x="127" y="213"/>
                    <a:pt x="127" y="210"/>
                  </a:cubicBezTo>
                  <a:cubicBezTo>
                    <a:pt x="127" y="190"/>
                    <a:pt x="127" y="190"/>
                    <a:pt x="127" y="190"/>
                  </a:cubicBezTo>
                  <a:cubicBezTo>
                    <a:pt x="127" y="189"/>
                    <a:pt x="126" y="186"/>
                    <a:pt x="122" y="186"/>
                  </a:cubicBezTo>
                  <a:cubicBezTo>
                    <a:pt x="98" y="186"/>
                    <a:pt x="98" y="186"/>
                    <a:pt x="98" y="186"/>
                  </a:cubicBezTo>
                  <a:lnTo>
                    <a:pt x="98" y="28"/>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1" name="Freeform 7"/>
            <p:cNvSpPr>
              <a:spLocks/>
            </p:cNvSpPr>
            <p:nvPr/>
          </p:nvSpPr>
          <p:spPr bwMode="auto">
            <a:xfrm>
              <a:off x="553" y="480"/>
              <a:ext cx="105" cy="116"/>
            </a:xfrm>
            <a:custGeom>
              <a:avLst/>
              <a:gdLst/>
              <a:ahLst/>
              <a:cxnLst>
                <a:cxn ang="0">
                  <a:pos x="72" y="4"/>
                </a:cxn>
                <a:cxn ang="0">
                  <a:pos x="65" y="0"/>
                </a:cxn>
                <a:cxn ang="0">
                  <a:pos x="8" y="0"/>
                </a:cxn>
                <a:cxn ang="0">
                  <a:pos x="4" y="4"/>
                </a:cxn>
                <a:cxn ang="0">
                  <a:pos x="4" y="24"/>
                </a:cxn>
                <a:cxn ang="0">
                  <a:pos x="8" y="28"/>
                </a:cxn>
                <a:cxn ang="0">
                  <a:pos x="29" y="28"/>
                </a:cxn>
                <a:cxn ang="0">
                  <a:pos x="29" y="186"/>
                </a:cxn>
                <a:cxn ang="0">
                  <a:pos x="4" y="186"/>
                </a:cxn>
                <a:cxn ang="0">
                  <a:pos x="0" y="190"/>
                </a:cxn>
                <a:cxn ang="0">
                  <a:pos x="0" y="210"/>
                </a:cxn>
                <a:cxn ang="0">
                  <a:pos x="4" y="214"/>
                </a:cxn>
                <a:cxn ang="0">
                  <a:pos x="89" y="214"/>
                </a:cxn>
                <a:cxn ang="0">
                  <a:pos x="93" y="210"/>
                </a:cxn>
                <a:cxn ang="0">
                  <a:pos x="93" y="190"/>
                </a:cxn>
                <a:cxn ang="0">
                  <a:pos x="89" y="186"/>
                </a:cxn>
                <a:cxn ang="0">
                  <a:pos x="64" y="186"/>
                </a:cxn>
                <a:cxn ang="0">
                  <a:pos x="64" y="101"/>
                </a:cxn>
                <a:cxn ang="0">
                  <a:pos x="64" y="71"/>
                </a:cxn>
                <a:cxn ang="0">
                  <a:pos x="80" y="104"/>
                </a:cxn>
                <a:cxn ang="0">
                  <a:pos x="132" y="210"/>
                </a:cxn>
                <a:cxn ang="0">
                  <a:pos x="139" y="214"/>
                </a:cxn>
                <a:cxn ang="0">
                  <a:pos x="167" y="214"/>
                </a:cxn>
                <a:cxn ang="0">
                  <a:pos x="174" y="208"/>
                </a:cxn>
                <a:cxn ang="0">
                  <a:pos x="174" y="28"/>
                </a:cxn>
                <a:cxn ang="0">
                  <a:pos x="198" y="28"/>
                </a:cxn>
                <a:cxn ang="0">
                  <a:pos x="202" y="24"/>
                </a:cxn>
                <a:cxn ang="0">
                  <a:pos x="202" y="4"/>
                </a:cxn>
                <a:cxn ang="0">
                  <a:pos x="198" y="0"/>
                </a:cxn>
                <a:cxn ang="0">
                  <a:pos x="114" y="0"/>
                </a:cxn>
                <a:cxn ang="0">
                  <a:pos x="110" y="4"/>
                </a:cxn>
                <a:cxn ang="0">
                  <a:pos x="110" y="24"/>
                </a:cxn>
                <a:cxn ang="0">
                  <a:pos x="114" y="28"/>
                </a:cxn>
                <a:cxn ang="0">
                  <a:pos x="138" y="28"/>
                </a:cxn>
                <a:cxn ang="0">
                  <a:pos x="138" y="106"/>
                </a:cxn>
                <a:cxn ang="0">
                  <a:pos x="138" y="141"/>
                </a:cxn>
                <a:cxn ang="0">
                  <a:pos x="120" y="102"/>
                </a:cxn>
                <a:cxn ang="0">
                  <a:pos x="72" y="4"/>
                </a:cxn>
              </a:cxnLst>
              <a:rect l="0" t="0" r="r" b="b"/>
              <a:pathLst>
                <a:path w="202" h="215">
                  <a:moveTo>
                    <a:pt x="72" y="4"/>
                  </a:moveTo>
                  <a:cubicBezTo>
                    <a:pt x="70" y="0"/>
                    <a:pt x="69" y="0"/>
                    <a:pt x="65" y="0"/>
                  </a:cubicBezTo>
                  <a:cubicBezTo>
                    <a:pt x="8" y="0"/>
                    <a:pt x="8" y="0"/>
                    <a:pt x="8" y="0"/>
                  </a:cubicBezTo>
                  <a:cubicBezTo>
                    <a:pt x="6" y="0"/>
                    <a:pt x="4" y="2"/>
                    <a:pt x="4" y="4"/>
                  </a:cubicBezTo>
                  <a:cubicBezTo>
                    <a:pt x="4" y="24"/>
                    <a:pt x="4" y="24"/>
                    <a:pt x="4" y="24"/>
                  </a:cubicBezTo>
                  <a:cubicBezTo>
                    <a:pt x="4" y="27"/>
                    <a:pt x="5" y="28"/>
                    <a:pt x="8" y="28"/>
                  </a:cubicBezTo>
                  <a:cubicBezTo>
                    <a:pt x="29" y="28"/>
                    <a:pt x="29" y="28"/>
                    <a:pt x="29" y="28"/>
                  </a:cubicBezTo>
                  <a:cubicBezTo>
                    <a:pt x="29" y="186"/>
                    <a:pt x="29" y="186"/>
                    <a:pt x="29" y="186"/>
                  </a:cubicBezTo>
                  <a:cubicBezTo>
                    <a:pt x="4" y="186"/>
                    <a:pt x="4" y="186"/>
                    <a:pt x="4" y="186"/>
                  </a:cubicBezTo>
                  <a:cubicBezTo>
                    <a:pt x="1" y="186"/>
                    <a:pt x="0" y="188"/>
                    <a:pt x="0" y="190"/>
                  </a:cubicBezTo>
                  <a:cubicBezTo>
                    <a:pt x="0" y="210"/>
                    <a:pt x="0" y="210"/>
                    <a:pt x="0" y="210"/>
                  </a:cubicBezTo>
                  <a:cubicBezTo>
                    <a:pt x="0" y="214"/>
                    <a:pt x="3" y="215"/>
                    <a:pt x="4" y="214"/>
                  </a:cubicBezTo>
                  <a:cubicBezTo>
                    <a:pt x="89" y="214"/>
                    <a:pt x="89" y="214"/>
                    <a:pt x="89" y="214"/>
                  </a:cubicBezTo>
                  <a:cubicBezTo>
                    <a:pt x="91" y="214"/>
                    <a:pt x="93" y="213"/>
                    <a:pt x="93" y="210"/>
                  </a:cubicBezTo>
                  <a:cubicBezTo>
                    <a:pt x="93" y="190"/>
                    <a:pt x="93" y="190"/>
                    <a:pt x="93" y="190"/>
                  </a:cubicBezTo>
                  <a:cubicBezTo>
                    <a:pt x="93" y="189"/>
                    <a:pt x="93" y="186"/>
                    <a:pt x="89" y="186"/>
                  </a:cubicBezTo>
                  <a:cubicBezTo>
                    <a:pt x="64" y="186"/>
                    <a:pt x="64" y="186"/>
                    <a:pt x="64" y="186"/>
                  </a:cubicBezTo>
                  <a:cubicBezTo>
                    <a:pt x="64" y="101"/>
                    <a:pt x="64" y="101"/>
                    <a:pt x="64" y="101"/>
                  </a:cubicBezTo>
                  <a:cubicBezTo>
                    <a:pt x="64" y="86"/>
                    <a:pt x="64" y="77"/>
                    <a:pt x="64" y="71"/>
                  </a:cubicBezTo>
                  <a:cubicBezTo>
                    <a:pt x="74" y="90"/>
                    <a:pt x="75" y="94"/>
                    <a:pt x="80" y="104"/>
                  </a:cubicBezTo>
                  <a:cubicBezTo>
                    <a:pt x="132" y="210"/>
                    <a:pt x="132" y="210"/>
                    <a:pt x="132" y="210"/>
                  </a:cubicBezTo>
                  <a:cubicBezTo>
                    <a:pt x="134" y="214"/>
                    <a:pt x="135" y="214"/>
                    <a:pt x="139" y="214"/>
                  </a:cubicBezTo>
                  <a:cubicBezTo>
                    <a:pt x="167" y="214"/>
                    <a:pt x="167" y="214"/>
                    <a:pt x="167" y="214"/>
                  </a:cubicBezTo>
                  <a:cubicBezTo>
                    <a:pt x="173" y="214"/>
                    <a:pt x="174" y="214"/>
                    <a:pt x="174" y="208"/>
                  </a:cubicBezTo>
                  <a:cubicBezTo>
                    <a:pt x="174" y="28"/>
                    <a:pt x="174" y="28"/>
                    <a:pt x="174" y="28"/>
                  </a:cubicBezTo>
                  <a:cubicBezTo>
                    <a:pt x="198" y="28"/>
                    <a:pt x="198" y="28"/>
                    <a:pt x="198" y="28"/>
                  </a:cubicBezTo>
                  <a:cubicBezTo>
                    <a:pt x="201" y="28"/>
                    <a:pt x="202" y="26"/>
                    <a:pt x="202" y="24"/>
                  </a:cubicBezTo>
                  <a:cubicBezTo>
                    <a:pt x="202" y="4"/>
                    <a:pt x="202" y="4"/>
                    <a:pt x="202" y="4"/>
                  </a:cubicBezTo>
                  <a:cubicBezTo>
                    <a:pt x="202" y="2"/>
                    <a:pt x="201" y="0"/>
                    <a:pt x="198" y="0"/>
                  </a:cubicBezTo>
                  <a:cubicBezTo>
                    <a:pt x="114" y="0"/>
                    <a:pt x="114" y="0"/>
                    <a:pt x="114" y="0"/>
                  </a:cubicBezTo>
                  <a:cubicBezTo>
                    <a:pt x="111" y="0"/>
                    <a:pt x="110" y="2"/>
                    <a:pt x="110" y="4"/>
                  </a:cubicBezTo>
                  <a:cubicBezTo>
                    <a:pt x="110" y="24"/>
                    <a:pt x="110" y="24"/>
                    <a:pt x="110" y="24"/>
                  </a:cubicBezTo>
                  <a:cubicBezTo>
                    <a:pt x="110" y="26"/>
                    <a:pt x="111" y="28"/>
                    <a:pt x="114" y="28"/>
                  </a:cubicBezTo>
                  <a:cubicBezTo>
                    <a:pt x="138" y="28"/>
                    <a:pt x="138" y="28"/>
                    <a:pt x="138" y="28"/>
                  </a:cubicBezTo>
                  <a:cubicBezTo>
                    <a:pt x="138" y="106"/>
                    <a:pt x="138" y="106"/>
                    <a:pt x="138" y="106"/>
                  </a:cubicBezTo>
                  <a:cubicBezTo>
                    <a:pt x="138" y="117"/>
                    <a:pt x="138" y="118"/>
                    <a:pt x="138" y="141"/>
                  </a:cubicBezTo>
                  <a:cubicBezTo>
                    <a:pt x="133" y="129"/>
                    <a:pt x="127" y="117"/>
                    <a:pt x="120" y="102"/>
                  </a:cubicBezTo>
                  <a:lnTo>
                    <a:pt x="72" y="4"/>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2" name="Freeform 8"/>
            <p:cNvSpPr>
              <a:spLocks/>
            </p:cNvSpPr>
            <p:nvPr/>
          </p:nvSpPr>
          <p:spPr bwMode="auto">
            <a:xfrm>
              <a:off x="665" y="476"/>
              <a:ext cx="83" cy="123"/>
            </a:xfrm>
            <a:custGeom>
              <a:avLst/>
              <a:gdLst/>
              <a:ahLst/>
              <a:cxnLst>
                <a:cxn ang="0">
                  <a:pos x="109" y="188"/>
                </a:cxn>
                <a:cxn ang="0">
                  <a:pos x="87" y="193"/>
                </a:cxn>
                <a:cxn ang="0">
                  <a:pos x="50" y="175"/>
                </a:cxn>
                <a:cxn ang="0">
                  <a:pos x="40" y="113"/>
                </a:cxn>
                <a:cxn ang="0">
                  <a:pos x="53" y="48"/>
                </a:cxn>
                <a:cxn ang="0">
                  <a:pos x="87" y="34"/>
                </a:cxn>
                <a:cxn ang="0">
                  <a:pos x="108" y="38"/>
                </a:cxn>
                <a:cxn ang="0">
                  <a:pos x="108" y="59"/>
                </a:cxn>
                <a:cxn ang="0">
                  <a:pos x="114" y="65"/>
                </a:cxn>
                <a:cxn ang="0">
                  <a:pos x="137" y="65"/>
                </a:cxn>
                <a:cxn ang="0">
                  <a:pos x="143" y="59"/>
                </a:cxn>
                <a:cxn ang="0">
                  <a:pos x="143" y="22"/>
                </a:cxn>
                <a:cxn ang="0">
                  <a:pos x="137" y="14"/>
                </a:cxn>
                <a:cxn ang="0">
                  <a:pos x="84" y="0"/>
                </a:cxn>
                <a:cxn ang="0">
                  <a:pos x="0" y="115"/>
                </a:cxn>
                <a:cxn ang="0">
                  <a:pos x="83" y="228"/>
                </a:cxn>
                <a:cxn ang="0">
                  <a:pos x="143" y="212"/>
                </a:cxn>
                <a:cxn ang="0">
                  <a:pos x="148" y="203"/>
                </a:cxn>
                <a:cxn ang="0">
                  <a:pos x="148" y="136"/>
                </a:cxn>
                <a:cxn ang="0">
                  <a:pos x="157" y="136"/>
                </a:cxn>
                <a:cxn ang="0">
                  <a:pos x="161" y="131"/>
                </a:cxn>
                <a:cxn ang="0">
                  <a:pos x="161" y="109"/>
                </a:cxn>
                <a:cxn ang="0">
                  <a:pos x="157" y="105"/>
                </a:cxn>
                <a:cxn ang="0">
                  <a:pos x="79" y="105"/>
                </a:cxn>
                <a:cxn ang="0">
                  <a:pos x="75" y="109"/>
                </a:cxn>
                <a:cxn ang="0">
                  <a:pos x="75" y="131"/>
                </a:cxn>
                <a:cxn ang="0">
                  <a:pos x="79" y="136"/>
                </a:cxn>
                <a:cxn ang="0">
                  <a:pos x="109" y="136"/>
                </a:cxn>
                <a:cxn ang="0">
                  <a:pos x="109" y="188"/>
                </a:cxn>
              </a:cxnLst>
              <a:rect l="0" t="0" r="r" b="b"/>
              <a:pathLst>
                <a:path w="161" h="228">
                  <a:moveTo>
                    <a:pt x="109" y="188"/>
                  </a:moveTo>
                  <a:cubicBezTo>
                    <a:pt x="102" y="192"/>
                    <a:pt x="94" y="193"/>
                    <a:pt x="87" y="193"/>
                  </a:cubicBezTo>
                  <a:cubicBezTo>
                    <a:pt x="72" y="193"/>
                    <a:pt x="56" y="186"/>
                    <a:pt x="50" y="175"/>
                  </a:cubicBezTo>
                  <a:cubicBezTo>
                    <a:pt x="44" y="163"/>
                    <a:pt x="40" y="140"/>
                    <a:pt x="40" y="113"/>
                  </a:cubicBezTo>
                  <a:cubicBezTo>
                    <a:pt x="40" y="84"/>
                    <a:pt x="45" y="61"/>
                    <a:pt x="53" y="48"/>
                  </a:cubicBezTo>
                  <a:cubicBezTo>
                    <a:pt x="59" y="39"/>
                    <a:pt x="75" y="34"/>
                    <a:pt x="87" y="34"/>
                  </a:cubicBezTo>
                  <a:cubicBezTo>
                    <a:pt x="94" y="34"/>
                    <a:pt x="99" y="35"/>
                    <a:pt x="108" y="38"/>
                  </a:cubicBezTo>
                  <a:cubicBezTo>
                    <a:pt x="108" y="59"/>
                    <a:pt x="108" y="59"/>
                    <a:pt x="108" y="59"/>
                  </a:cubicBezTo>
                  <a:cubicBezTo>
                    <a:pt x="108" y="64"/>
                    <a:pt x="109" y="65"/>
                    <a:pt x="114" y="65"/>
                  </a:cubicBezTo>
                  <a:cubicBezTo>
                    <a:pt x="137" y="65"/>
                    <a:pt x="137" y="65"/>
                    <a:pt x="137" y="65"/>
                  </a:cubicBezTo>
                  <a:cubicBezTo>
                    <a:pt x="142" y="65"/>
                    <a:pt x="143" y="64"/>
                    <a:pt x="143" y="59"/>
                  </a:cubicBezTo>
                  <a:cubicBezTo>
                    <a:pt x="143" y="22"/>
                    <a:pt x="143" y="22"/>
                    <a:pt x="143" y="22"/>
                  </a:cubicBezTo>
                  <a:cubicBezTo>
                    <a:pt x="143" y="18"/>
                    <a:pt x="141" y="16"/>
                    <a:pt x="137" y="14"/>
                  </a:cubicBezTo>
                  <a:cubicBezTo>
                    <a:pt x="124" y="5"/>
                    <a:pt x="104" y="0"/>
                    <a:pt x="84" y="0"/>
                  </a:cubicBezTo>
                  <a:cubicBezTo>
                    <a:pt x="29" y="0"/>
                    <a:pt x="0" y="40"/>
                    <a:pt x="0" y="115"/>
                  </a:cubicBezTo>
                  <a:cubicBezTo>
                    <a:pt x="0" y="190"/>
                    <a:pt x="27" y="228"/>
                    <a:pt x="83" y="228"/>
                  </a:cubicBezTo>
                  <a:cubicBezTo>
                    <a:pt x="106" y="228"/>
                    <a:pt x="128" y="222"/>
                    <a:pt x="143" y="212"/>
                  </a:cubicBezTo>
                  <a:cubicBezTo>
                    <a:pt x="148" y="209"/>
                    <a:pt x="148" y="208"/>
                    <a:pt x="148" y="203"/>
                  </a:cubicBezTo>
                  <a:cubicBezTo>
                    <a:pt x="148" y="136"/>
                    <a:pt x="148" y="136"/>
                    <a:pt x="148" y="136"/>
                  </a:cubicBezTo>
                  <a:cubicBezTo>
                    <a:pt x="157" y="136"/>
                    <a:pt x="157" y="136"/>
                    <a:pt x="157" y="136"/>
                  </a:cubicBezTo>
                  <a:cubicBezTo>
                    <a:pt x="159" y="136"/>
                    <a:pt x="161" y="134"/>
                    <a:pt x="161" y="131"/>
                  </a:cubicBezTo>
                  <a:cubicBezTo>
                    <a:pt x="161" y="109"/>
                    <a:pt x="161" y="109"/>
                    <a:pt x="161" y="109"/>
                  </a:cubicBezTo>
                  <a:cubicBezTo>
                    <a:pt x="161" y="107"/>
                    <a:pt x="160" y="105"/>
                    <a:pt x="157" y="105"/>
                  </a:cubicBezTo>
                  <a:cubicBezTo>
                    <a:pt x="79" y="105"/>
                    <a:pt x="79" y="105"/>
                    <a:pt x="79" y="105"/>
                  </a:cubicBezTo>
                  <a:cubicBezTo>
                    <a:pt x="76" y="105"/>
                    <a:pt x="75" y="107"/>
                    <a:pt x="75" y="109"/>
                  </a:cubicBezTo>
                  <a:cubicBezTo>
                    <a:pt x="75" y="131"/>
                    <a:pt x="75" y="131"/>
                    <a:pt x="75" y="131"/>
                  </a:cubicBezTo>
                  <a:cubicBezTo>
                    <a:pt x="75" y="133"/>
                    <a:pt x="76" y="136"/>
                    <a:pt x="79" y="136"/>
                  </a:cubicBezTo>
                  <a:cubicBezTo>
                    <a:pt x="109" y="136"/>
                    <a:pt x="109" y="136"/>
                    <a:pt x="109" y="136"/>
                  </a:cubicBezTo>
                  <a:lnTo>
                    <a:pt x="109" y="188"/>
                  </a:lnTo>
                  <a:close/>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3" name="Freeform 9"/>
            <p:cNvSpPr>
              <a:spLocks noEditPoints="1"/>
            </p:cNvSpPr>
            <p:nvPr/>
          </p:nvSpPr>
          <p:spPr bwMode="auto">
            <a:xfrm>
              <a:off x="459" y="476"/>
              <a:ext cx="83" cy="123"/>
            </a:xfrm>
            <a:custGeom>
              <a:avLst/>
              <a:gdLst/>
              <a:ahLst/>
              <a:cxnLst>
                <a:cxn ang="0">
                  <a:pos x="79" y="34"/>
                </a:cxn>
                <a:cxn ang="0">
                  <a:pos x="118" y="115"/>
                </a:cxn>
                <a:cxn ang="0">
                  <a:pos x="80" y="195"/>
                </a:cxn>
                <a:cxn ang="0">
                  <a:pos x="42" y="115"/>
                </a:cxn>
                <a:cxn ang="0">
                  <a:pos x="79" y="34"/>
                </a:cxn>
                <a:cxn ang="0">
                  <a:pos x="81" y="0"/>
                </a:cxn>
                <a:cxn ang="0">
                  <a:pos x="28" y="20"/>
                </a:cxn>
                <a:cxn ang="0">
                  <a:pos x="0" y="113"/>
                </a:cxn>
                <a:cxn ang="0">
                  <a:pos x="78" y="228"/>
                </a:cxn>
                <a:cxn ang="0">
                  <a:pos x="158" y="112"/>
                </a:cxn>
                <a:cxn ang="0">
                  <a:pos x="135" y="23"/>
                </a:cxn>
                <a:cxn ang="0">
                  <a:pos x="81" y="0"/>
                </a:cxn>
              </a:cxnLst>
              <a:rect l="0" t="0" r="r" b="b"/>
              <a:pathLst>
                <a:path w="158" h="228">
                  <a:moveTo>
                    <a:pt x="79" y="34"/>
                  </a:moveTo>
                  <a:cubicBezTo>
                    <a:pt x="103" y="34"/>
                    <a:pt x="118" y="59"/>
                    <a:pt x="118" y="115"/>
                  </a:cubicBezTo>
                  <a:cubicBezTo>
                    <a:pt x="118" y="168"/>
                    <a:pt x="102" y="195"/>
                    <a:pt x="80" y="195"/>
                  </a:cubicBezTo>
                  <a:cubicBezTo>
                    <a:pt x="57" y="195"/>
                    <a:pt x="42" y="168"/>
                    <a:pt x="42" y="115"/>
                  </a:cubicBezTo>
                  <a:cubicBezTo>
                    <a:pt x="42" y="62"/>
                    <a:pt x="58" y="34"/>
                    <a:pt x="79" y="34"/>
                  </a:cubicBezTo>
                  <a:moveTo>
                    <a:pt x="81" y="0"/>
                  </a:moveTo>
                  <a:cubicBezTo>
                    <a:pt x="60" y="0"/>
                    <a:pt x="42" y="7"/>
                    <a:pt x="28" y="20"/>
                  </a:cubicBezTo>
                  <a:cubicBezTo>
                    <a:pt x="9" y="39"/>
                    <a:pt x="0" y="67"/>
                    <a:pt x="0" y="113"/>
                  </a:cubicBezTo>
                  <a:cubicBezTo>
                    <a:pt x="0" y="190"/>
                    <a:pt x="26" y="228"/>
                    <a:pt x="78" y="228"/>
                  </a:cubicBezTo>
                  <a:cubicBezTo>
                    <a:pt x="131" y="228"/>
                    <a:pt x="158" y="189"/>
                    <a:pt x="158" y="112"/>
                  </a:cubicBezTo>
                  <a:cubicBezTo>
                    <a:pt x="158" y="70"/>
                    <a:pt x="151" y="41"/>
                    <a:pt x="135" y="23"/>
                  </a:cubicBezTo>
                  <a:cubicBezTo>
                    <a:pt x="123" y="9"/>
                    <a:pt x="102" y="0"/>
                    <a:pt x="81" y="0"/>
                  </a:cubicBezTo>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4" name="Freeform 10"/>
            <p:cNvSpPr>
              <a:spLocks/>
            </p:cNvSpPr>
            <p:nvPr/>
          </p:nvSpPr>
          <p:spPr bwMode="auto">
            <a:xfrm>
              <a:off x="265" y="614"/>
              <a:ext cx="483" cy="15"/>
            </a:xfrm>
            <a:custGeom>
              <a:avLst/>
              <a:gdLst/>
              <a:ahLst/>
              <a:cxnLst>
                <a:cxn ang="0">
                  <a:pos x="4" y="0"/>
                </a:cxn>
                <a:cxn ang="0">
                  <a:pos x="927" y="0"/>
                </a:cxn>
                <a:cxn ang="0">
                  <a:pos x="931" y="4"/>
                </a:cxn>
                <a:cxn ang="0">
                  <a:pos x="931" y="25"/>
                </a:cxn>
                <a:cxn ang="0">
                  <a:pos x="927" y="29"/>
                </a:cxn>
                <a:cxn ang="0">
                  <a:pos x="4" y="29"/>
                </a:cxn>
                <a:cxn ang="0">
                  <a:pos x="0" y="25"/>
                </a:cxn>
                <a:cxn ang="0">
                  <a:pos x="0" y="4"/>
                </a:cxn>
                <a:cxn ang="0">
                  <a:pos x="4" y="0"/>
                </a:cxn>
              </a:cxnLst>
              <a:rect l="0" t="0" r="r" b="b"/>
              <a:pathLst>
                <a:path w="931" h="29">
                  <a:moveTo>
                    <a:pt x="4" y="0"/>
                  </a:moveTo>
                  <a:cubicBezTo>
                    <a:pt x="927" y="0"/>
                    <a:pt x="927" y="0"/>
                    <a:pt x="927" y="0"/>
                  </a:cubicBezTo>
                  <a:cubicBezTo>
                    <a:pt x="930" y="1"/>
                    <a:pt x="931" y="2"/>
                    <a:pt x="931" y="4"/>
                  </a:cubicBezTo>
                  <a:cubicBezTo>
                    <a:pt x="931" y="25"/>
                    <a:pt x="931" y="25"/>
                    <a:pt x="931" y="25"/>
                  </a:cubicBezTo>
                  <a:cubicBezTo>
                    <a:pt x="931" y="27"/>
                    <a:pt x="929" y="29"/>
                    <a:pt x="927" y="29"/>
                  </a:cubicBezTo>
                  <a:cubicBezTo>
                    <a:pt x="4" y="29"/>
                    <a:pt x="4" y="29"/>
                    <a:pt x="4" y="29"/>
                  </a:cubicBezTo>
                  <a:cubicBezTo>
                    <a:pt x="2" y="29"/>
                    <a:pt x="0" y="27"/>
                    <a:pt x="0" y="25"/>
                  </a:cubicBezTo>
                  <a:cubicBezTo>
                    <a:pt x="0" y="4"/>
                    <a:pt x="0" y="4"/>
                    <a:pt x="0" y="4"/>
                  </a:cubicBezTo>
                  <a:cubicBezTo>
                    <a:pt x="0" y="2"/>
                    <a:pt x="2" y="0"/>
                    <a:pt x="4" y="0"/>
                  </a:cubicBezTo>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5" name="Freeform 11"/>
            <p:cNvSpPr>
              <a:spLocks noEditPoints="1"/>
            </p:cNvSpPr>
            <p:nvPr/>
          </p:nvSpPr>
          <p:spPr bwMode="auto">
            <a:xfrm>
              <a:off x="756" y="476"/>
              <a:ext cx="29" cy="30"/>
            </a:xfrm>
            <a:custGeom>
              <a:avLst/>
              <a:gdLst/>
              <a:ahLst/>
              <a:cxnLst>
                <a:cxn ang="0">
                  <a:pos x="34" y="22"/>
                </a:cxn>
                <a:cxn ang="0">
                  <a:pos x="29" y="27"/>
                </a:cxn>
                <a:cxn ang="0">
                  <a:pos x="23" y="27"/>
                </a:cxn>
                <a:cxn ang="0">
                  <a:pos x="23" y="16"/>
                </a:cxn>
                <a:cxn ang="0">
                  <a:pos x="29" y="16"/>
                </a:cxn>
                <a:cxn ang="0">
                  <a:pos x="34" y="22"/>
                </a:cxn>
                <a:cxn ang="0">
                  <a:pos x="39" y="43"/>
                </a:cxn>
                <a:cxn ang="0">
                  <a:pos x="32" y="30"/>
                </a:cxn>
                <a:cxn ang="0">
                  <a:pos x="39" y="22"/>
                </a:cxn>
                <a:cxn ang="0">
                  <a:pos x="29" y="13"/>
                </a:cxn>
                <a:cxn ang="0">
                  <a:pos x="19" y="13"/>
                </a:cxn>
                <a:cxn ang="0">
                  <a:pos x="19" y="43"/>
                </a:cxn>
                <a:cxn ang="0">
                  <a:pos x="23" y="43"/>
                </a:cxn>
                <a:cxn ang="0">
                  <a:pos x="23" y="31"/>
                </a:cxn>
                <a:cxn ang="0">
                  <a:pos x="28" y="31"/>
                </a:cxn>
                <a:cxn ang="0">
                  <a:pos x="35" y="43"/>
                </a:cxn>
                <a:cxn ang="0">
                  <a:pos x="39" y="43"/>
                </a:cxn>
                <a:cxn ang="0">
                  <a:pos x="51" y="28"/>
                </a:cxn>
                <a:cxn ang="0">
                  <a:pos x="28" y="51"/>
                </a:cxn>
                <a:cxn ang="0">
                  <a:pos x="5" y="28"/>
                </a:cxn>
                <a:cxn ang="0">
                  <a:pos x="28" y="4"/>
                </a:cxn>
                <a:cxn ang="0">
                  <a:pos x="51" y="28"/>
                </a:cxn>
                <a:cxn ang="0">
                  <a:pos x="55" y="28"/>
                </a:cxn>
                <a:cxn ang="0">
                  <a:pos x="28" y="0"/>
                </a:cxn>
                <a:cxn ang="0">
                  <a:pos x="0" y="28"/>
                </a:cxn>
                <a:cxn ang="0">
                  <a:pos x="28" y="55"/>
                </a:cxn>
                <a:cxn ang="0">
                  <a:pos x="55" y="28"/>
                </a:cxn>
              </a:cxnLst>
              <a:rect l="0" t="0" r="r" b="b"/>
              <a:pathLst>
                <a:path w="55" h="55">
                  <a:moveTo>
                    <a:pt x="34" y="22"/>
                  </a:moveTo>
                  <a:cubicBezTo>
                    <a:pt x="34" y="25"/>
                    <a:pt x="32" y="27"/>
                    <a:pt x="29" y="27"/>
                  </a:cubicBezTo>
                  <a:cubicBezTo>
                    <a:pt x="23" y="27"/>
                    <a:pt x="23" y="27"/>
                    <a:pt x="23" y="27"/>
                  </a:cubicBezTo>
                  <a:cubicBezTo>
                    <a:pt x="23" y="16"/>
                    <a:pt x="23" y="16"/>
                    <a:pt x="23" y="16"/>
                  </a:cubicBezTo>
                  <a:cubicBezTo>
                    <a:pt x="29" y="16"/>
                    <a:pt x="29" y="16"/>
                    <a:pt x="29" y="16"/>
                  </a:cubicBezTo>
                  <a:cubicBezTo>
                    <a:pt x="32" y="16"/>
                    <a:pt x="34" y="19"/>
                    <a:pt x="34" y="22"/>
                  </a:cubicBezTo>
                  <a:moveTo>
                    <a:pt x="39" y="43"/>
                  </a:moveTo>
                  <a:cubicBezTo>
                    <a:pt x="32" y="30"/>
                    <a:pt x="32" y="30"/>
                    <a:pt x="32" y="30"/>
                  </a:cubicBezTo>
                  <a:cubicBezTo>
                    <a:pt x="36" y="29"/>
                    <a:pt x="39" y="26"/>
                    <a:pt x="39" y="22"/>
                  </a:cubicBezTo>
                  <a:cubicBezTo>
                    <a:pt x="39" y="17"/>
                    <a:pt x="34" y="13"/>
                    <a:pt x="29" y="13"/>
                  </a:cubicBezTo>
                  <a:cubicBezTo>
                    <a:pt x="19" y="13"/>
                    <a:pt x="19" y="13"/>
                    <a:pt x="19" y="13"/>
                  </a:cubicBezTo>
                  <a:cubicBezTo>
                    <a:pt x="19" y="43"/>
                    <a:pt x="19" y="43"/>
                    <a:pt x="19" y="43"/>
                  </a:cubicBezTo>
                  <a:cubicBezTo>
                    <a:pt x="23" y="43"/>
                    <a:pt x="23" y="43"/>
                    <a:pt x="23" y="43"/>
                  </a:cubicBezTo>
                  <a:cubicBezTo>
                    <a:pt x="23" y="31"/>
                    <a:pt x="23" y="31"/>
                    <a:pt x="23" y="31"/>
                  </a:cubicBezTo>
                  <a:cubicBezTo>
                    <a:pt x="28" y="31"/>
                    <a:pt x="28" y="31"/>
                    <a:pt x="28" y="31"/>
                  </a:cubicBezTo>
                  <a:cubicBezTo>
                    <a:pt x="35" y="43"/>
                    <a:pt x="35" y="43"/>
                    <a:pt x="35" y="43"/>
                  </a:cubicBezTo>
                  <a:lnTo>
                    <a:pt x="39" y="43"/>
                  </a:lnTo>
                  <a:close/>
                  <a:moveTo>
                    <a:pt x="51" y="28"/>
                  </a:moveTo>
                  <a:cubicBezTo>
                    <a:pt x="51" y="41"/>
                    <a:pt x="41" y="51"/>
                    <a:pt x="28" y="51"/>
                  </a:cubicBezTo>
                  <a:cubicBezTo>
                    <a:pt x="15" y="51"/>
                    <a:pt x="5" y="41"/>
                    <a:pt x="5" y="28"/>
                  </a:cubicBezTo>
                  <a:cubicBezTo>
                    <a:pt x="5" y="15"/>
                    <a:pt x="15" y="4"/>
                    <a:pt x="28" y="4"/>
                  </a:cubicBezTo>
                  <a:cubicBezTo>
                    <a:pt x="41" y="4"/>
                    <a:pt x="51" y="15"/>
                    <a:pt x="51" y="28"/>
                  </a:cubicBezTo>
                  <a:moveTo>
                    <a:pt x="55" y="28"/>
                  </a:moveTo>
                  <a:cubicBezTo>
                    <a:pt x="55" y="13"/>
                    <a:pt x="43" y="0"/>
                    <a:pt x="28" y="0"/>
                  </a:cubicBezTo>
                  <a:cubicBezTo>
                    <a:pt x="13" y="0"/>
                    <a:pt x="0" y="13"/>
                    <a:pt x="0" y="28"/>
                  </a:cubicBezTo>
                  <a:cubicBezTo>
                    <a:pt x="0" y="43"/>
                    <a:pt x="13" y="55"/>
                    <a:pt x="28" y="55"/>
                  </a:cubicBezTo>
                  <a:cubicBezTo>
                    <a:pt x="43" y="55"/>
                    <a:pt x="55" y="43"/>
                    <a:pt x="55" y="28"/>
                  </a:cubicBezTo>
                </a:path>
              </a:pathLst>
            </a:custGeom>
            <a:solidFill>
              <a:srgbClr val="1D171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46" name="Group 14"/>
          <p:cNvGrpSpPr>
            <a:grpSpLocks noChangeAspect="1"/>
          </p:cNvGrpSpPr>
          <p:nvPr/>
        </p:nvGrpSpPr>
        <p:grpSpPr bwMode="auto">
          <a:xfrm>
            <a:off x="622302" y="2467513"/>
            <a:ext cx="810502" cy="835347"/>
            <a:chOff x="138" y="1195"/>
            <a:chExt cx="749" cy="908"/>
          </a:xfrm>
        </p:grpSpPr>
        <p:sp>
          <p:nvSpPr>
            <p:cNvPr id="47" name="AutoShape 13"/>
            <p:cNvSpPr>
              <a:spLocks noChangeAspect="1" noChangeArrowheads="1" noTextEdit="1"/>
            </p:cNvSpPr>
            <p:nvPr/>
          </p:nvSpPr>
          <p:spPr bwMode="auto">
            <a:xfrm>
              <a:off x="138" y="1196"/>
              <a:ext cx="737" cy="9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8" name="Rectangle 15"/>
            <p:cNvSpPr>
              <a:spLocks noChangeArrowheads="1"/>
            </p:cNvSpPr>
            <p:nvPr/>
          </p:nvSpPr>
          <p:spPr bwMode="auto">
            <a:xfrm>
              <a:off x="138" y="1195"/>
              <a:ext cx="749" cy="880"/>
            </a:xfrm>
            <a:prstGeom prst="rect">
              <a:avLst/>
            </a:prstGeom>
            <a:solidFill>
              <a:srgbClr val="209BD7"/>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 name="Freeform 16"/>
            <p:cNvSpPr>
              <a:spLocks/>
            </p:cNvSpPr>
            <p:nvPr/>
          </p:nvSpPr>
          <p:spPr bwMode="auto">
            <a:xfrm>
              <a:off x="339" y="1596"/>
              <a:ext cx="72" cy="105"/>
            </a:xfrm>
            <a:custGeom>
              <a:avLst/>
              <a:gdLst/>
              <a:ahLst/>
              <a:cxnLst>
                <a:cxn ang="0">
                  <a:pos x="137" y="112"/>
                </a:cxn>
                <a:cxn ang="0">
                  <a:pos x="89" y="65"/>
                </a:cxn>
                <a:cxn ang="0">
                  <a:pos x="64" y="62"/>
                </a:cxn>
                <a:cxn ang="0">
                  <a:pos x="47" y="48"/>
                </a:cxn>
                <a:cxn ang="0">
                  <a:pos x="70" y="33"/>
                </a:cxn>
                <a:cxn ang="0">
                  <a:pos x="107" y="44"/>
                </a:cxn>
                <a:cxn ang="0">
                  <a:pos x="132" y="19"/>
                </a:cxn>
                <a:cxn ang="0">
                  <a:pos x="71" y="0"/>
                </a:cxn>
                <a:cxn ang="0">
                  <a:pos x="9" y="51"/>
                </a:cxn>
                <a:cxn ang="0">
                  <a:pos x="55" y="96"/>
                </a:cxn>
                <a:cxn ang="0">
                  <a:pos x="81" y="99"/>
                </a:cxn>
                <a:cxn ang="0">
                  <a:pos x="98" y="113"/>
                </a:cxn>
                <a:cxn ang="0">
                  <a:pos x="69" y="130"/>
                </a:cxn>
                <a:cxn ang="0">
                  <a:pos x="26" y="115"/>
                </a:cxn>
                <a:cxn ang="0">
                  <a:pos x="0" y="141"/>
                </a:cxn>
                <a:cxn ang="0">
                  <a:pos x="69" y="164"/>
                </a:cxn>
                <a:cxn ang="0">
                  <a:pos x="137" y="112"/>
                </a:cxn>
              </a:cxnLst>
              <a:rect l="0" t="0" r="r" b="b"/>
              <a:pathLst>
                <a:path w="137" h="164">
                  <a:moveTo>
                    <a:pt x="137" y="112"/>
                  </a:moveTo>
                  <a:cubicBezTo>
                    <a:pt x="137" y="85"/>
                    <a:pt x="121" y="68"/>
                    <a:pt x="89" y="65"/>
                  </a:cubicBezTo>
                  <a:cubicBezTo>
                    <a:pt x="64" y="62"/>
                    <a:pt x="64" y="62"/>
                    <a:pt x="64" y="62"/>
                  </a:cubicBezTo>
                  <a:cubicBezTo>
                    <a:pt x="50" y="61"/>
                    <a:pt x="47" y="54"/>
                    <a:pt x="47" y="48"/>
                  </a:cubicBezTo>
                  <a:cubicBezTo>
                    <a:pt x="47" y="40"/>
                    <a:pt x="54" y="33"/>
                    <a:pt x="70" y="33"/>
                  </a:cubicBezTo>
                  <a:cubicBezTo>
                    <a:pt x="84" y="33"/>
                    <a:pt x="98" y="35"/>
                    <a:pt x="107" y="44"/>
                  </a:cubicBezTo>
                  <a:cubicBezTo>
                    <a:pt x="132" y="19"/>
                    <a:pt x="132" y="19"/>
                    <a:pt x="132" y="19"/>
                  </a:cubicBezTo>
                  <a:cubicBezTo>
                    <a:pt x="117" y="4"/>
                    <a:pt x="96" y="0"/>
                    <a:pt x="71" y="0"/>
                  </a:cubicBezTo>
                  <a:cubicBezTo>
                    <a:pt x="38" y="0"/>
                    <a:pt x="9" y="18"/>
                    <a:pt x="9" y="51"/>
                  </a:cubicBezTo>
                  <a:cubicBezTo>
                    <a:pt x="9" y="81"/>
                    <a:pt x="26" y="93"/>
                    <a:pt x="55" y="96"/>
                  </a:cubicBezTo>
                  <a:cubicBezTo>
                    <a:pt x="81" y="99"/>
                    <a:pt x="81" y="99"/>
                    <a:pt x="81" y="99"/>
                  </a:cubicBezTo>
                  <a:cubicBezTo>
                    <a:pt x="93" y="100"/>
                    <a:pt x="98" y="105"/>
                    <a:pt x="98" y="113"/>
                  </a:cubicBezTo>
                  <a:cubicBezTo>
                    <a:pt x="98" y="125"/>
                    <a:pt x="83" y="130"/>
                    <a:pt x="69" y="130"/>
                  </a:cubicBezTo>
                  <a:cubicBezTo>
                    <a:pt x="57" y="130"/>
                    <a:pt x="40" y="128"/>
                    <a:pt x="26" y="115"/>
                  </a:cubicBezTo>
                  <a:cubicBezTo>
                    <a:pt x="0" y="141"/>
                    <a:pt x="0" y="141"/>
                    <a:pt x="0" y="141"/>
                  </a:cubicBezTo>
                  <a:cubicBezTo>
                    <a:pt x="21" y="162"/>
                    <a:pt x="43" y="164"/>
                    <a:pt x="69" y="164"/>
                  </a:cubicBezTo>
                  <a:cubicBezTo>
                    <a:pt x="107" y="164"/>
                    <a:pt x="137" y="147"/>
                    <a:pt x="137" y="11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Rectangle 17"/>
            <p:cNvSpPr>
              <a:spLocks noChangeArrowheads="1"/>
            </p:cNvSpPr>
            <p:nvPr/>
          </p:nvSpPr>
          <p:spPr bwMode="auto">
            <a:xfrm>
              <a:off x="428" y="1559"/>
              <a:ext cx="22" cy="2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1" name="Rectangle 18"/>
            <p:cNvSpPr>
              <a:spLocks noChangeArrowheads="1"/>
            </p:cNvSpPr>
            <p:nvPr/>
          </p:nvSpPr>
          <p:spPr bwMode="auto">
            <a:xfrm>
              <a:off x="428" y="1598"/>
              <a:ext cx="22" cy="10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2" name="Freeform 19"/>
            <p:cNvSpPr>
              <a:spLocks/>
            </p:cNvSpPr>
            <p:nvPr/>
          </p:nvSpPr>
          <p:spPr bwMode="auto">
            <a:xfrm>
              <a:off x="472" y="1559"/>
              <a:ext cx="36" cy="141"/>
            </a:xfrm>
            <a:custGeom>
              <a:avLst/>
              <a:gdLst/>
              <a:ahLst/>
              <a:cxnLst>
                <a:cxn ang="0">
                  <a:pos x="70" y="221"/>
                </a:cxn>
                <a:cxn ang="0">
                  <a:pos x="70" y="188"/>
                </a:cxn>
                <a:cxn ang="0">
                  <a:pos x="54" y="188"/>
                </a:cxn>
                <a:cxn ang="0">
                  <a:pos x="40" y="173"/>
                </a:cxn>
                <a:cxn ang="0">
                  <a:pos x="40" y="0"/>
                </a:cxn>
                <a:cxn ang="0">
                  <a:pos x="0" y="0"/>
                </a:cxn>
                <a:cxn ang="0">
                  <a:pos x="0" y="175"/>
                </a:cxn>
                <a:cxn ang="0">
                  <a:pos x="47" y="221"/>
                </a:cxn>
                <a:cxn ang="0">
                  <a:pos x="70" y="221"/>
                </a:cxn>
              </a:cxnLst>
              <a:rect l="0" t="0" r="r" b="b"/>
              <a:pathLst>
                <a:path w="70" h="221">
                  <a:moveTo>
                    <a:pt x="70" y="221"/>
                  </a:moveTo>
                  <a:cubicBezTo>
                    <a:pt x="70" y="188"/>
                    <a:pt x="70" y="188"/>
                    <a:pt x="70" y="188"/>
                  </a:cubicBezTo>
                  <a:cubicBezTo>
                    <a:pt x="54" y="188"/>
                    <a:pt x="54" y="188"/>
                    <a:pt x="54" y="188"/>
                  </a:cubicBezTo>
                  <a:cubicBezTo>
                    <a:pt x="44" y="188"/>
                    <a:pt x="40" y="183"/>
                    <a:pt x="40" y="173"/>
                  </a:cubicBezTo>
                  <a:cubicBezTo>
                    <a:pt x="40" y="0"/>
                    <a:pt x="40" y="0"/>
                    <a:pt x="40" y="0"/>
                  </a:cubicBezTo>
                  <a:cubicBezTo>
                    <a:pt x="0" y="0"/>
                    <a:pt x="0" y="0"/>
                    <a:pt x="0" y="0"/>
                  </a:cubicBezTo>
                  <a:cubicBezTo>
                    <a:pt x="0" y="175"/>
                    <a:pt x="0" y="175"/>
                    <a:pt x="0" y="175"/>
                  </a:cubicBezTo>
                  <a:cubicBezTo>
                    <a:pt x="0" y="198"/>
                    <a:pt x="14" y="221"/>
                    <a:pt x="47" y="221"/>
                  </a:cubicBezTo>
                  <a:lnTo>
                    <a:pt x="70" y="2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Freeform 20"/>
            <p:cNvSpPr>
              <a:spLocks/>
            </p:cNvSpPr>
            <p:nvPr/>
          </p:nvSpPr>
          <p:spPr bwMode="auto">
            <a:xfrm>
              <a:off x="524" y="1559"/>
              <a:ext cx="76" cy="141"/>
            </a:xfrm>
            <a:custGeom>
              <a:avLst/>
              <a:gdLst/>
              <a:ahLst/>
              <a:cxnLst>
                <a:cxn ang="0">
                  <a:pos x="76" y="141"/>
                </a:cxn>
                <a:cxn ang="0">
                  <a:pos x="44" y="80"/>
                </a:cxn>
                <a:cxn ang="0">
                  <a:pos x="74" y="39"/>
                </a:cxn>
                <a:cxn ang="0">
                  <a:pos x="49" y="39"/>
                </a:cxn>
                <a:cxn ang="0">
                  <a:pos x="21" y="80"/>
                </a:cxn>
                <a:cxn ang="0">
                  <a:pos x="21" y="0"/>
                </a:cxn>
                <a:cxn ang="0">
                  <a:pos x="0" y="0"/>
                </a:cxn>
                <a:cxn ang="0">
                  <a:pos x="0" y="141"/>
                </a:cxn>
                <a:cxn ang="0">
                  <a:pos x="21" y="141"/>
                </a:cxn>
                <a:cxn ang="0">
                  <a:pos x="21" y="111"/>
                </a:cxn>
                <a:cxn ang="0">
                  <a:pos x="30" y="98"/>
                </a:cxn>
                <a:cxn ang="0">
                  <a:pos x="50" y="141"/>
                </a:cxn>
                <a:cxn ang="0">
                  <a:pos x="76" y="141"/>
                </a:cxn>
              </a:cxnLst>
              <a:rect l="0" t="0" r="r" b="b"/>
              <a:pathLst>
                <a:path w="76" h="141">
                  <a:moveTo>
                    <a:pt x="76" y="141"/>
                  </a:moveTo>
                  <a:lnTo>
                    <a:pt x="44" y="80"/>
                  </a:lnTo>
                  <a:lnTo>
                    <a:pt x="74" y="39"/>
                  </a:lnTo>
                  <a:lnTo>
                    <a:pt x="49" y="39"/>
                  </a:lnTo>
                  <a:lnTo>
                    <a:pt x="21" y="80"/>
                  </a:lnTo>
                  <a:lnTo>
                    <a:pt x="21" y="0"/>
                  </a:lnTo>
                  <a:lnTo>
                    <a:pt x="0" y="0"/>
                  </a:lnTo>
                  <a:lnTo>
                    <a:pt x="0" y="141"/>
                  </a:lnTo>
                  <a:lnTo>
                    <a:pt x="21" y="141"/>
                  </a:lnTo>
                  <a:lnTo>
                    <a:pt x="21" y="111"/>
                  </a:lnTo>
                  <a:lnTo>
                    <a:pt x="30" y="98"/>
                  </a:lnTo>
                  <a:lnTo>
                    <a:pt x="50" y="141"/>
                  </a:lnTo>
                  <a:lnTo>
                    <a:pt x="76" y="14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4" name="Freeform 21"/>
            <p:cNvSpPr>
              <a:spLocks noEditPoints="1"/>
            </p:cNvSpPr>
            <p:nvPr/>
          </p:nvSpPr>
          <p:spPr bwMode="auto">
            <a:xfrm>
              <a:off x="605" y="1596"/>
              <a:ext cx="68" cy="105"/>
            </a:xfrm>
            <a:custGeom>
              <a:avLst/>
              <a:gdLst/>
              <a:ahLst/>
              <a:cxnLst>
                <a:cxn ang="0">
                  <a:pos x="132" y="162"/>
                </a:cxn>
                <a:cxn ang="0">
                  <a:pos x="132" y="57"/>
                </a:cxn>
                <a:cxn ang="0">
                  <a:pos x="63" y="0"/>
                </a:cxn>
                <a:cxn ang="0">
                  <a:pos x="6" y="22"/>
                </a:cxn>
                <a:cxn ang="0">
                  <a:pos x="32" y="47"/>
                </a:cxn>
                <a:cxn ang="0">
                  <a:pos x="63" y="34"/>
                </a:cxn>
                <a:cxn ang="0">
                  <a:pos x="93" y="59"/>
                </a:cxn>
                <a:cxn ang="0">
                  <a:pos x="93" y="67"/>
                </a:cxn>
                <a:cxn ang="0">
                  <a:pos x="55" y="67"/>
                </a:cxn>
                <a:cxn ang="0">
                  <a:pos x="0" y="114"/>
                </a:cxn>
                <a:cxn ang="0">
                  <a:pos x="13" y="150"/>
                </a:cxn>
                <a:cxn ang="0">
                  <a:pos x="54" y="164"/>
                </a:cxn>
                <a:cxn ang="0">
                  <a:pos x="94" y="149"/>
                </a:cxn>
                <a:cxn ang="0">
                  <a:pos x="94" y="162"/>
                </a:cxn>
                <a:cxn ang="0">
                  <a:pos x="132" y="162"/>
                </a:cxn>
                <a:cxn ang="0">
                  <a:pos x="93" y="103"/>
                </a:cxn>
                <a:cxn ang="0">
                  <a:pos x="87" y="125"/>
                </a:cxn>
                <a:cxn ang="0">
                  <a:pos x="61" y="132"/>
                </a:cxn>
                <a:cxn ang="0">
                  <a:pos x="37" y="114"/>
                </a:cxn>
                <a:cxn ang="0">
                  <a:pos x="60" y="95"/>
                </a:cxn>
                <a:cxn ang="0">
                  <a:pos x="93" y="95"/>
                </a:cxn>
                <a:cxn ang="0">
                  <a:pos x="93" y="103"/>
                </a:cxn>
              </a:cxnLst>
              <a:rect l="0" t="0" r="r" b="b"/>
              <a:pathLst>
                <a:path w="132" h="164">
                  <a:moveTo>
                    <a:pt x="132" y="162"/>
                  </a:moveTo>
                  <a:cubicBezTo>
                    <a:pt x="132" y="57"/>
                    <a:pt x="132" y="57"/>
                    <a:pt x="132" y="57"/>
                  </a:cubicBezTo>
                  <a:cubicBezTo>
                    <a:pt x="132" y="19"/>
                    <a:pt x="109" y="0"/>
                    <a:pt x="63" y="0"/>
                  </a:cubicBezTo>
                  <a:cubicBezTo>
                    <a:pt x="37" y="0"/>
                    <a:pt x="22" y="5"/>
                    <a:pt x="6" y="22"/>
                  </a:cubicBezTo>
                  <a:cubicBezTo>
                    <a:pt x="32" y="47"/>
                    <a:pt x="32" y="47"/>
                    <a:pt x="32" y="47"/>
                  </a:cubicBezTo>
                  <a:cubicBezTo>
                    <a:pt x="40" y="37"/>
                    <a:pt x="47" y="34"/>
                    <a:pt x="63" y="34"/>
                  </a:cubicBezTo>
                  <a:cubicBezTo>
                    <a:pt x="84" y="34"/>
                    <a:pt x="93" y="41"/>
                    <a:pt x="93" y="59"/>
                  </a:cubicBezTo>
                  <a:cubicBezTo>
                    <a:pt x="93" y="67"/>
                    <a:pt x="93" y="67"/>
                    <a:pt x="93" y="67"/>
                  </a:cubicBezTo>
                  <a:cubicBezTo>
                    <a:pt x="55" y="67"/>
                    <a:pt x="55" y="67"/>
                    <a:pt x="55" y="67"/>
                  </a:cubicBezTo>
                  <a:cubicBezTo>
                    <a:pt x="17" y="67"/>
                    <a:pt x="0" y="88"/>
                    <a:pt x="0" y="114"/>
                  </a:cubicBezTo>
                  <a:cubicBezTo>
                    <a:pt x="0" y="128"/>
                    <a:pt x="5" y="141"/>
                    <a:pt x="13" y="150"/>
                  </a:cubicBezTo>
                  <a:cubicBezTo>
                    <a:pt x="23" y="159"/>
                    <a:pt x="36" y="164"/>
                    <a:pt x="54" y="164"/>
                  </a:cubicBezTo>
                  <a:cubicBezTo>
                    <a:pt x="73" y="164"/>
                    <a:pt x="83" y="159"/>
                    <a:pt x="94" y="149"/>
                  </a:cubicBezTo>
                  <a:cubicBezTo>
                    <a:pt x="94" y="162"/>
                    <a:pt x="94" y="162"/>
                    <a:pt x="94" y="162"/>
                  </a:cubicBezTo>
                  <a:lnTo>
                    <a:pt x="132" y="162"/>
                  </a:lnTo>
                  <a:close/>
                  <a:moveTo>
                    <a:pt x="93" y="103"/>
                  </a:moveTo>
                  <a:cubicBezTo>
                    <a:pt x="93" y="113"/>
                    <a:pt x="91" y="120"/>
                    <a:pt x="87" y="125"/>
                  </a:cubicBezTo>
                  <a:cubicBezTo>
                    <a:pt x="80" y="131"/>
                    <a:pt x="72" y="132"/>
                    <a:pt x="61" y="132"/>
                  </a:cubicBezTo>
                  <a:cubicBezTo>
                    <a:pt x="45" y="132"/>
                    <a:pt x="37" y="125"/>
                    <a:pt x="37" y="114"/>
                  </a:cubicBezTo>
                  <a:cubicBezTo>
                    <a:pt x="37" y="102"/>
                    <a:pt x="45" y="95"/>
                    <a:pt x="60" y="95"/>
                  </a:cubicBezTo>
                  <a:cubicBezTo>
                    <a:pt x="93" y="95"/>
                    <a:pt x="93" y="95"/>
                    <a:pt x="93" y="95"/>
                  </a:cubicBezTo>
                  <a:lnTo>
                    <a:pt x="93" y="1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Rectangle 22"/>
            <p:cNvSpPr>
              <a:spLocks noChangeArrowheads="1"/>
            </p:cNvSpPr>
            <p:nvPr/>
          </p:nvSpPr>
          <p:spPr bwMode="auto">
            <a:xfrm>
              <a:off x="339" y="1722"/>
              <a:ext cx="334" cy="19"/>
            </a:xfrm>
            <a:prstGeom prst="rect">
              <a:avLst/>
            </a:prstGeom>
            <a:solidFill>
              <a:srgbClr val="1D1719"/>
            </a:solidFill>
            <a:ln w="9525">
              <a:no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56" name="Freeform 23"/>
            <p:cNvSpPr>
              <a:spLocks noEditPoints="1"/>
            </p:cNvSpPr>
            <p:nvPr/>
          </p:nvSpPr>
          <p:spPr bwMode="auto">
            <a:xfrm>
              <a:off x="665" y="1553"/>
              <a:ext cx="28" cy="35"/>
            </a:xfrm>
            <a:custGeom>
              <a:avLst/>
              <a:gdLst/>
              <a:ahLst/>
              <a:cxnLst>
                <a:cxn ang="0">
                  <a:pos x="34" y="22"/>
                </a:cxn>
                <a:cxn ang="0">
                  <a:pos x="29" y="27"/>
                </a:cxn>
                <a:cxn ang="0">
                  <a:pos x="23" y="27"/>
                </a:cxn>
                <a:cxn ang="0">
                  <a:pos x="23" y="16"/>
                </a:cxn>
                <a:cxn ang="0">
                  <a:pos x="29" y="16"/>
                </a:cxn>
                <a:cxn ang="0">
                  <a:pos x="34" y="22"/>
                </a:cxn>
                <a:cxn ang="0">
                  <a:pos x="39" y="43"/>
                </a:cxn>
                <a:cxn ang="0">
                  <a:pos x="32" y="30"/>
                </a:cxn>
                <a:cxn ang="0">
                  <a:pos x="39" y="22"/>
                </a:cxn>
                <a:cxn ang="0">
                  <a:pos x="29" y="12"/>
                </a:cxn>
                <a:cxn ang="0">
                  <a:pos x="19" y="12"/>
                </a:cxn>
                <a:cxn ang="0">
                  <a:pos x="19" y="43"/>
                </a:cxn>
                <a:cxn ang="0">
                  <a:pos x="23" y="43"/>
                </a:cxn>
                <a:cxn ang="0">
                  <a:pos x="23" y="30"/>
                </a:cxn>
                <a:cxn ang="0">
                  <a:pos x="28" y="30"/>
                </a:cxn>
                <a:cxn ang="0">
                  <a:pos x="35" y="43"/>
                </a:cxn>
                <a:cxn ang="0">
                  <a:pos x="39" y="43"/>
                </a:cxn>
                <a:cxn ang="0">
                  <a:pos x="51" y="28"/>
                </a:cxn>
                <a:cxn ang="0">
                  <a:pos x="28" y="51"/>
                </a:cxn>
                <a:cxn ang="0">
                  <a:pos x="5" y="28"/>
                </a:cxn>
                <a:cxn ang="0">
                  <a:pos x="28" y="4"/>
                </a:cxn>
                <a:cxn ang="0">
                  <a:pos x="51" y="28"/>
                </a:cxn>
                <a:cxn ang="0">
                  <a:pos x="55" y="28"/>
                </a:cxn>
                <a:cxn ang="0">
                  <a:pos x="28" y="0"/>
                </a:cxn>
                <a:cxn ang="0">
                  <a:pos x="0" y="28"/>
                </a:cxn>
                <a:cxn ang="0">
                  <a:pos x="28" y="55"/>
                </a:cxn>
                <a:cxn ang="0">
                  <a:pos x="55" y="28"/>
                </a:cxn>
              </a:cxnLst>
              <a:rect l="0" t="0" r="r" b="b"/>
              <a:pathLst>
                <a:path w="55" h="55">
                  <a:moveTo>
                    <a:pt x="34" y="22"/>
                  </a:moveTo>
                  <a:cubicBezTo>
                    <a:pt x="34" y="25"/>
                    <a:pt x="32" y="27"/>
                    <a:pt x="29" y="27"/>
                  </a:cubicBezTo>
                  <a:cubicBezTo>
                    <a:pt x="23" y="27"/>
                    <a:pt x="23" y="27"/>
                    <a:pt x="23" y="27"/>
                  </a:cubicBezTo>
                  <a:cubicBezTo>
                    <a:pt x="23" y="16"/>
                    <a:pt x="23" y="16"/>
                    <a:pt x="23" y="16"/>
                  </a:cubicBezTo>
                  <a:cubicBezTo>
                    <a:pt x="29" y="16"/>
                    <a:pt x="29" y="16"/>
                    <a:pt x="29" y="16"/>
                  </a:cubicBezTo>
                  <a:cubicBezTo>
                    <a:pt x="32" y="16"/>
                    <a:pt x="34" y="19"/>
                    <a:pt x="34" y="22"/>
                  </a:cubicBezTo>
                  <a:moveTo>
                    <a:pt x="39" y="43"/>
                  </a:moveTo>
                  <a:cubicBezTo>
                    <a:pt x="32" y="30"/>
                    <a:pt x="32" y="30"/>
                    <a:pt x="32" y="30"/>
                  </a:cubicBezTo>
                  <a:cubicBezTo>
                    <a:pt x="36" y="29"/>
                    <a:pt x="39" y="26"/>
                    <a:pt x="39" y="22"/>
                  </a:cubicBezTo>
                  <a:cubicBezTo>
                    <a:pt x="39" y="16"/>
                    <a:pt x="34" y="12"/>
                    <a:pt x="29" y="12"/>
                  </a:cubicBezTo>
                  <a:cubicBezTo>
                    <a:pt x="19" y="12"/>
                    <a:pt x="19" y="12"/>
                    <a:pt x="19" y="12"/>
                  </a:cubicBezTo>
                  <a:cubicBezTo>
                    <a:pt x="19" y="43"/>
                    <a:pt x="19" y="43"/>
                    <a:pt x="19" y="43"/>
                  </a:cubicBezTo>
                  <a:cubicBezTo>
                    <a:pt x="23" y="43"/>
                    <a:pt x="23" y="43"/>
                    <a:pt x="23" y="43"/>
                  </a:cubicBezTo>
                  <a:cubicBezTo>
                    <a:pt x="23" y="30"/>
                    <a:pt x="23" y="30"/>
                    <a:pt x="23" y="30"/>
                  </a:cubicBezTo>
                  <a:cubicBezTo>
                    <a:pt x="28" y="30"/>
                    <a:pt x="28" y="30"/>
                    <a:pt x="28" y="30"/>
                  </a:cubicBezTo>
                  <a:cubicBezTo>
                    <a:pt x="35" y="43"/>
                    <a:pt x="35" y="43"/>
                    <a:pt x="35" y="43"/>
                  </a:cubicBezTo>
                  <a:lnTo>
                    <a:pt x="39" y="43"/>
                  </a:lnTo>
                  <a:close/>
                  <a:moveTo>
                    <a:pt x="51" y="28"/>
                  </a:moveTo>
                  <a:cubicBezTo>
                    <a:pt x="51" y="41"/>
                    <a:pt x="41" y="51"/>
                    <a:pt x="28" y="51"/>
                  </a:cubicBezTo>
                  <a:cubicBezTo>
                    <a:pt x="15" y="51"/>
                    <a:pt x="5" y="41"/>
                    <a:pt x="5" y="28"/>
                  </a:cubicBezTo>
                  <a:cubicBezTo>
                    <a:pt x="5" y="15"/>
                    <a:pt x="15" y="4"/>
                    <a:pt x="28" y="4"/>
                  </a:cubicBezTo>
                  <a:cubicBezTo>
                    <a:pt x="41" y="4"/>
                    <a:pt x="51" y="15"/>
                    <a:pt x="51" y="28"/>
                  </a:cubicBezTo>
                  <a:moveTo>
                    <a:pt x="55" y="28"/>
                  </a:moveTo>
                  <a:cubicBezTo>
                    <a:pt x="55" y="12"/>
                    <a:pt x="43" y="0"/>
                    <a:pt x="28" y="0"/>
                  </a:cubicBezTo>
                  <a:cubicBezTo>
                    <a:pt x="13" y="0"/>
                    <a:pt x="0" y="12"/>
                    <a:pt x="0" y="28"/>
                  </a:cubicBezTo>
                  <a:cubicBezTo>
                    <a:pt x="0" y="43"/>
                    <a:pt x="13" y="55"/>
                    <a:pt x="28" y="55"/>
                  </a:cubicBezTo>
                  <a:cubicBezTo>
                    <a:pt x="43" y="55"/>
                    <a:pt x="55" y="43"/>
                    <a:pt x="55" y="2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pic>
        <p:nvPicPr>
          <p:cNvPr id="57" name="Picture 1"/>
          <p:cNvPicPr>
            <a:picLocks noChangeArrowheads="1"/>
          </p:cNvPicPr>
          <p:nvPr/>
        </p:nvPicPr>
        <p:blipFill rotWithShape="1">
          <a:blip r:embed="rId5" cstate="print"/>
          <a:srcRect r="377"/>
          <a:stretch/>
        </p:blipFill>
        <p:spPr bwMode="auto">
          <a:xfrm>
            <a:off x="624042" y="4885854"/>
            <a:ext cx="810000" cy="810000"/>
          </a:xfrm>
          <a:prstGeom prst="rect">
            <a:avLst/>
          </a:prstGeom>
          <a:noFill/>
          <a:ln w="9525">
            <a:noFill/>
            <a:miter lim="800000"/>
            <a:headEnd/>
            <a:tailEnd/>
          </a:ln>
        </p:spPr>
      </p:pic>
      <p:sp>
        <p:nvSpPr>
          <p:cNvPr id="74" name="Rechteck 73">
            <a:extLst>
              <a:ext uri="{FF2B5EF4-FFF2-40B4-BE49-F238E27FC236}">
                <a16:creationId xmlns:a16="http://schemas.microsoft.com/office/drawing/2014/main" xmlns="" id="{0606BDA3-73D1-6C40-8EE6-C06F0BD6E273}"/>
              </a:ext>
            </a:extLst>
          </p:cNvPr>
          <p:cNvSpPr/>
          <p:nvPr/>
        </p:nvSpPr>
        <p:spPr>
          <a:xfrm rot="16200000">
            <a:off x="3416240" y="-213653"/>
            <a:ext cx="4262820" cy="7779776"/>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xmlns="" id="{F237E5A2-7F7B-DB49-8EED-4EAEEDC65AB5}"/>
              </a:ext>
            </a:extLst>
          </p:cNvPr>
          <p:cNvPicPr>
            <a:picLocks noChangeAspect="1"/>
          </p:cNvPicPr>
          <p:nvPr/>
        </p:nvPicPr>
        <p:blipFill rotWithShape="1">
          <a:blip r:embed="rId6"/>
          <a:srcRect t="16583" r="28709" b="12936"/>
          <a:stretch/>
        </p:blipFill>
        <p:spPr>
          <a:xfrm>
            <a:off x="2533391" y="2008695"/>
            <a:ext cx="3476715" cy="3141836"/>
          </a:xfrm>
          <a:prstGeom prst="rect">
            <a:avLst/>
          </a:prstGeom>
        </p:spPr>
      </p:pic>
      <p:pic>
        <p:nvPicPr>
          <p:cNvPr id="11" name="Grafik 10">
            <a:extLst>
              <a:ext uri="{FF2B5EF4-FFF2-40B4-BE49-F238E27FC236}">
                <a16:creationId xmlns:a16="http://schemas.microsoft.com/office/drawing/2014/main" xmlns="" id="{FD4A2157-A462-D74E-B456-A997091948F4}"/>
              </a:ext>
            </a:extLst>
          </p:cNvPr>
          <p:cNvPicPr>
            <a:picLocks noChangeAspect="1"/>
          </p:cNvPicPr>
          <p:nvPr/>
        </p:nvPicPr>
        <p:blipFill>
          <a:blip r:embed="rId7"/>
          <a:stretch>
            <a:fillRect/>
          </a:stretch>
        </p:blipFill>
        <p:spPr>
          <a:xfrm>
            <a:off x="2531601" y="1263569"/>
            <a:ext cx="4876800" cy="4457700"/>
          </a:xfrm>
          <a:prstGeom prst="rect">
            <a:avLst/>
          </a:prstGeom>
        </p:spPr>
      </p:pic>
      <p:pic>
        <p:nvPicPr>
          <p:cNvPr id="18" name="Grafik 17">
            <a:extLst>
              <a:ext uri="{FF2B5EF4-FFF2-40B4-BE49-F238E27FC236}">
                <a16:creationId xmlns:a16="http://schemas.microsoft.com/office/drawing/2014/main" xmlns="" id="{5864BC59-7FF3-614D-A56E-1620CB436831}"/>
              </a:ext>
            </a:extLst>
          </p:cNvPr>
          <p:cNvPicPr>
            <a:picLocks noChangeAspect="1"/>
          </p:cNvPicPr>
          <p:nvPr/>
        </p:nvPicPr>
        <p:blipFill>
          <a:blip r:embed="rId8"/>
          <a:stretch>
            <a:fillRect/>
          </a:stretch>
        </p:blipFill>
        <p:spPr>
          <a:xfrm>
            <a:off x="3301213" y="2167248"/>
            <a:ext cx="2400300" cy="2692400"/>
          </a:xfrm>
          <a:prstGeom prst="rect">
            <a:avLst/>
          </a:prstGeom>
        </p:spPr>
      </p:pic>
      <p:pic>
        <p:nvPicPr>
          <p:cNvPr id="59" name="Grafik 58">
            <a:extLst>
              <a:ext uri="{FF2B5EF4-FFF2-40B4-BE49-F238E27FC236}">
                <a16:creationId xmlns:a16="http://schemas.microsoft.com/office/drawing/2014/main" xmlns="" id="{EBD3FAF4-0E9A-7F43-8EBC-2A41FEE6481E}"/>
              </a:ext>
            </a:extLst>
          </p:cNvPr>
          <p:cNvPicPr>
            <a:picLocks noChangeAspect="1"/>
          </p:cNvPicPr>
          <p:nvPr/>
        </p:nvPicPr>
        <p:blipFill>
          <a:blip r:embed="rId9"/>
          <a:stretch>
            <a:fillRect/>
          </a:stretch>
        </p:blipFill>
        <p:spPr>
          <a:xfrm>
            <a:off x="4783667" y="3492806"/>
            <a:ext cx="1625600" cy="1257300"/>
          </a:xfrm>
          <a:prstGeom prst="rect">
            <a:avLst/>
          </a:prstGeom>
        </p:spPr>
      </p:pic>
      <p:sp>
        <p:nvSpPr>
          <p:cNvPr id="2" name="Foliennummernplatzhalter 1"/>
          <p:cNvSpPr>
            <a:spLocks noGrp="1"/>
          </p:cNvSpPr>
          <p:nvPr>
            <p:ph type="sldNum" sz="quarter" idx="12"/>
          </p:nvPr>
        </p:nvSpPr>
        <p:spPr/>
        <p:txBody>
          <a:bodyPr/>
          <a:lstStyle/>
          <a:p>
            <a:fld id="{A081CD56-4C5E-8142-891E-4DEEC8D4FBA7}" type="slidenum">
              <a:rPr lang="de-DE" smtClean="0"/>
              <a:pPr/>
              <a:t>7</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pic>
        <p:nvPicPr>
          <p:cNvPr id="58" name="Grafik 57">
            <a:extLst>
              <a:ext uri="{FF2B5EF4-FFF2-40B4-BE49-F238E27FC236}">
                <a16:creationId xmlns:a16="http://schemas.microsoft.com/office/drawing/2014/main" xmlns="" id="{D8DCBD29-5F2F-FB45-9004-B8D097A3904F}"/>
              </a:ext>
            </a:extLst>
          </p:cNvPr>
          <p:cNvPicPr>
            <a:picLocks noChangeAspect="1"/>
          </p:cNvPicPr>
          <p:nvPr/>
        </p:nvPicPr>
        <p:blipFill>
          <a:blip r:embed="rId9"/>
          <a:stretch>
            <a:fillRect/>
          </a:stretch>
        </p:blipFill>
        <p:spPr>
          <a:xfrm>
            <a:off x="2622240" y="2569324"/>
            <a:ext cx="1625600" cy="1257300"/>
          </a:xfrm>
          <a:prstGeom prst="rect">
            <a:avLst/>
          </a:prstGeom>
        </p:spPr>
      </p:pic>
      <p:pic>
        <p:nvPicPr>
          <p:cNvPr id="61" name="Grafik 60">
            <a:extLst>
              <a:ext uri="{FF2B5EF4-FFF2-40B4-BE49-F238E27FC236}">
                <a16:creationId xmlns:a16="http://schemas.microsoft.com/office/drawing/2014/main" xmlns="" id="{67FA01CA-6826-3E49-A690-EE281A297C7F}"/>
              </a:ext>
            </a:extLst>
          </p:cNvPr>
          <p:cNvPicPr>
            <a:picLocks noChangeAspect="1"/>
          </p:cNvPicPr>
          <p:nvPr/>
        </p:nvPicPr>
        <p:blipFill>
          <a:blip r:embed="rId9"/>
          <a:stretch>
            <a:fillRect/>
          </a:stretch>
        </p:blipFill>
        <p:spPr>
          <a:xfrm>
            <a:off x="3436437" y="1740894"/>
            <a:ext cx="1625600" cy="1257300"/>
          </a:xfrm>
          <a:prstGeom prst="rect">
            <a:avLst/>
          </a:prstGeom>
        </p:spPr>
      </p:pic>
      <p:pic>
        <p:nvPicPr>
          <p:cNvPr id="62" name="Grafik 61">
            <a:extLst>
              <a:ext uri="{FF2B5EF4-FFF2-40B4-BE49-F238E27FC236}">
                <a16:creationId xmlns:a16="http://schemas.microsoft.com/office/drawing/2014/main" xmlns="" id="{AAF166DF-D0C6-DF40-AD16-8636871E6C02}"/>
              </a:ext>
            </a:extLst>
          </p:cNvPr>
          <p:cNvPicPr>
            <a:picLocks noChangeAspect="1"/>
          </p:cNvPicPr>
          <p:nvPr/>
        </p:nvPicPr>
        <p:blipFill rotWithShape="1">
          <a:blip r:embed="rId9"/>
          <a:srcRect b="32381"/>
          <a:stretch/>
        </p:blipFill>
        <p:spPr>
          <a:xfrm>
            <a:off x="4735465" y="2140666"/>
            <a:ext cx="1625600" cy="850168"/>
          </a:xfrm>
          <a:prstGeom prst="rect">
            <a:avLst/>
          </a:prstGeom>
        </p:spPr>
      </p:pic>
      <p:pic>
        <p:nvPicPr>
          <p:cNvPr id="63" name="Grafik 62">
            <a:extLst>
              <a:ext uri="{FF2B5EF4-FFF2-40B4-BE49-F238E27FC236}">
                <a16:creationId xmlns:a16="http://schemas.microsoft.com/office/drawing/2014/main" xmlns="" id="{82A9EE2F-EE55-574A-8A65-D1C8048C25F6}"/>
              </a:ext>
            </a:extLst>
          </p:cNvPr>
          <p:cNvPicPr>
            <a:picLocks noChangeAspect="1"/>
          </p:cNvPicPr>
          <p:nvPr/>
        </p:nvPicPr>
        <p:blipFill>
          <a:blip r:embed="rId9"/>
          <a:stretch>
            <a:fillRect/>
          </a:stretch>
        </p:blipFill>
        <p:spPr>
          <a:xfrm>
            <a:off x="2622240" y="3879737"/>
            <a:ext cx="1625600" cy="1257300"/>
          </a:xfrm>
          <a:prstGeom prst="rect">
            <a:avLst/>
          </a:prstGeom>
        </p:spPr>
      </p:pic>
      <p:pic>
        <p:nvPicPr>
          <p:cNvPr id="64" name="Grafik 63">
            <a:extLst>
              <a:ext uri="{FF2B5EF4-FFF2-40B4-BE49-F238E27FC236}">
                <a16:creationId xmlns:a16="http://schemas.microsoft.com/office/drawing/2014/main" xmlns="" id="{4C19850E-2228-E24E-A9A7-830D1F8ABBDC}"/>
              </a:ext>
            </a:extLst>
          </p:cNvPr>
          <p:cNvPicPr>
            <a:picLocks noChangeAspect="1"/>
          </p:cNvPicPr>
          <p:nvPr/>
        </p:nvPicPr>
        <p:blipFill rotWithShape="1">
          <a:blip r:embed="rId9"/>
          <a:srcRect r="23167"/>
          <a:stretch/>
        </p:blipFill>
        <p:spPr>
          <a:xfrm>
            <a:off x="3901883" y="2926406"/>
            <a:ext cx="1249003" cy="1257300"/>
          </a:xfrm>
          <a:prstGeom prst="rect">
            <a:avLst/>
          </a:prstGeom>
        </p:spPr>
      </p:pic>
      <p:pic>
        <p:nvPicPr>
          <p:cNvPr id="65" name="Grafik 64">
            <a:extLst>
              <a:ext uri="{FF2B5EF4-FFF2-40B4-BE49-F238E27FC236}">
                <a16:creationId xmlns:a16="http://schemas.microsoft.com/office/drawing/2014/main" xmlns="" id="{75241A61-FF41-D040-B78C-EA133D87E4CF}"/>
              </a:ext>
            </a:extLst>
          </p:cNvPr>
          <p:cNvPicPr>
            <a:picLocks noChangeAspect="1"/>
          </p:cNvPicPr>
          <p:nvPr/>
        </p:nvPicPr>
        <p:blipFill>
          <a:blip r:embed="rId9"/>
          <a:stretch>
            <a:fillRect/>
          </a:stretch>
        </p:blipFill>
        <p:spPr>
          <a:xfrm>
            <a:off x="3922665" y="4234113"/>
            <a:ext cx="1625600" cy="1257300"/>
          </a:xfrm>
          <a:prstGeom prst="rect">
            <a:avLst/>
          </a:prstGeom>
        </p:spPr>
      </p:pic>
      <p:sp>
        <p:nvSpPr>
          <p:cNvPr id="66" name="Rechteck 65">
            <a:extLst>
              <a:ext uri="{FF2B5EF4-FFF2-40B4-BE49-F238E27FC236}">
                <a16:creationId xmlns:a16="http://schemas.microsoft.com/office/drawing/2014/main" xmlns="" id="{2A47F663-293C-2545-8D16-3AA6D02D302A}"/>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Titel 1">
            <a:extLst>
              <a:ext uri="{FF2B5EF4-FFF2-40B4-BE49-F238E27FC236}">
                <a16:creationId xmlns:a16="http://schemas.microsoft.com/office/drawing/2014/main" xmlns="" id="{1018B814-CCA3-1645-8CAF-06F692EC9DE5}"/>
              </a:ext>
            </a:extLst>
          </p:cNvPr>
          <p:cNvSpPr txBox="1">
            <a:spLocks/>
          </p:cNvSpPr>
          <p:nvPr/>
        </p:nvSpPr>
        <p:spPr>
          <a:xfrm>
            <a:off x="540000" y="176400"/>
            <a:ext cx="5673764" cy="64774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err="1">
                <a:solidFill>
                  <a:schemeClr val="bg1"/>
                </a:solidFill>
                <a:latin typeface="DINPro" charset="0"/>
                <a:ea typeface="DINPro" charset="0"/>
                <a:cs typeface="DINPro" charset="0"/>
              </a:rPr>
              <a:t>From</a:t>
            </a:r>
            <a:r>
              <a:rPr lang="de-DE" sz="2000" b="1" dirty="0">
                <a:solidFill>
                  <a:schemeClr val="bg1"/>
                </a:solidFill>
                <a:latin typeface="DINPro" charset="0"/>
                <a:ea typeface="DINPro" charset="0"/>
                <a:cs typeface="DINPro" charset="0"/>
              </a:rPr>
              <a:t> Blocks </a:t>
            </a:r>
            <a:r>
              <a:rPr lang="de-DE" sz="2000" b="1" dirty="0" err="1">
                <a:solidFill>
                  <a:schemeClr val="bg1"/>
                </a:solidFill>
                <a:latin typeface="DINPro" charset="0"/>
                <a:ea typeface="DINPro" charset="0"/>
                <a:cs typeface="DINPro" charset="0"/>
              </a:rPr>
              <a:t>to</a:t>
            </a:r>
            <a:r>
              <a:rPr lang="de-DE" sz="2000" b="1" dirty="0">
                <a:solidFill>
                  <a:schemeClr val="bg1"/>
                </a:solidFill>
                <a:latin typeface="DINPro" charset="0"/>
                <a:ea typeface="DINPro" charset="0"/>
                <a:cs typeface="DINPro" charset="0"/>
              </a:rPr>
              <a:t> Bytes –</a:t>
            </a:r>
          </a:p>
          <a:p>
            <a:pPr>
              <a:lnSpc>
                <a:spcPct val="100000"/>
              </a:lnSpc>
            </a:pPr>
            <a:r>
              <a:rPr lang="de-DE" sz="2000" b="1" dirty="0">
                <a:solidFill>
                  <a:srgbClr val="A7B4DA"/>
                </a:solidFill>
                <a:latin typeface="DINPro" charset="0"/>
                <a:ea typeface="DINPro" charset="0"/>
                <a:cs typeface="DINPro" charset="0"/>
              </a:rPr>
              <a:t>BIM Anwendung in der Praxis bei </a:t>
            </a:r>
            <a:r>
              <a:rPr lang="de-DE" sz="2000" b="1" dirty="0" err="1">
                <a:solidFill>
                  <a:srgbClr val="A7B4DA"/>
                </a:solidFill>
                <a:latin typeface="DINPro" charset="0"/>
                <a:ea typeface="DINPro" charset="0"/>
                <a:cs typeface="DINPro" charset="0"/>
              </a:rPr>
              <a:t>Xella</a:t>
            </a:r>
            <a:endParaRPr lang="de-DE" sz="2000" b="1" dirty="0">
              <a:solidFill>
                <a:srgbClr val="A7B4DA"/>
              </a:solidFill>
              <a:latin typeface="DINPro" charset="0"/>
              <a:ea typeface="DINPro" charset="0"/>
              <a:cs typeface="DINPro" charset="0"/>
            </a:endParaRPr>
          </a:p>
        </p:txBody>
      </p:sp>
      <p:pic>
        <p:nvPicPr>
          <p:cNvPr id="5" name="Grafik 4">
            <a:extLst>
              <a:ext uri="{FF2B5EF4-FFF2-40B4-BE49-F238E27FC236}">
                <a16:creationId xmlns:a16="http://schemas.microsoft.com/office/drawing/2014/main" xmlns="" id="{3FBA0675-AAA2-E446-AF8E-DFC8F3CDECCE}"/>
              </a:ext>
            </a:extLst>
          </p:cNvPr>
          <p:cNvPicPr>
            <a:picLocks noChangeAspect="1"/>
          </p:cNvPicPr>
          <p:nvPr/>
        </p:nvPicPr>
        <p:blipFill rotWithShape="1">
          <a:blip r:embed="rId10"/>
          <a:srcRect l="25024" t="20937" r="3130" b="-20937"/>
          <a:stretch/>
        </p:blipFill>
        <p:spPr>
          <a:xfrm rot="17061925" flipH="1">
            <a:off x="-128418" y="-16484"/>
            <a:ext cx="837647" cy="806833"/>
          </a:xfrm>
          <a:prstGeom prst="rect">
            <a:avLst/>
          </a:prstGeom>
        </p:spPr>
      </p:pic>
    </p:spTree>
    <p:extLst>
      <p:ext uri="{BB962C8B-B14F-4D97-AF65-F5344CB8AC3E}">
        <p14:creationId xmlns:p14="http://schemas.microsoft.com/office/powerpoint/2010/main" xmlns="" val="3368501186"/>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par>
                          <p:cTn id="32" fill="hold">
                            <p:stCondLst>
                              <p:cond delay="1000"/>
                            </p:stCondLst>
                            <p:childTnLst>
                              <p:par>
                                <p:cTn id="33" presetID="10" presetClass="exit" presetSubtype="0" fill="hold" nodeType="afterEffect">
                                  <p:stCondLst>
                                    <p:cond delay="0"/>
                                  </p:stCondLst>
                                  <p:childTnLst>
                                    <p:animEffect transition="out" filter="fade">
                                      <p:cBhvr>
                                        <p:cTn id="34" dur="500"/>
                                        <p:tgtEl>
                                          <p:spTgt spid="61"/>
                                        </p:tgtEl>
                                      </p:cBhvr>
                                    </p:animEffect>
                                    <p:set>
                                      <p:cBhvr>
                                        <p:cTn id="35" dur="1" fill="hold">
                                          <p:stCondLst>
                                            <p:cond delay="499"/>
                                          </p:stCondLst>
                                        </p:cTn>
                                        <p:tgtEl>
                                          <p:spTgt spid="6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8"/>
                                        </p:tgtEl>
                                      </p:cBhvr>
                                    </p:animEffect>
                                    <p:set>
                                      <p:cBhvr>
                                        <p:cTn id="38" dur="1" fill="hold">
                                          <p:stCondLst>
                                            <p:cond delay="499"/>
                                          </p:stCondLst>
                                        </p:cTn>
                                        <p:tgtEl>
                                          <p:spTgt spid="5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2"/>
                                        </p:tgtEl>
                                      </p:cBhvr>
                                    </p:animEffect>
                                    <p:set>
                                      <p:cBhvr>
                                        <p:cTn id="50" dur="1" fill="hold">
                                          <p:stCondLst>
                                            <p:cond delay="499"/>
                                          </p:stCondLst>
                                        </p:cTn>
                                        <p:tgtEl>
                                          <p:spTgt spid="6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childTnLst>
                          </p:cTn>
                        </p:par>
                        <p:par>
                          <p:cTn id="54" fill="hold">
                            <p:stCondLst>
                              <p:cond delay="1500"/>
                            </p:stCondLst>
                            <p:childTnLst>
                              <p:par>
                                <p:cTn id="55" presetID="42" presetClass="path" presetSubtype="0" accel="50000" decel="50000" fill="hold" nodeType="afterEffect">
                                  <p:stCondLst>
                                    <p:cond delay="1000"/>
                                  </p:stCondLst>
                                  <p:childTnLst>
                                    <p:animMotion origin="layout" path="M 2.82051E-6 1.48148E-6 L 0.18237 0.07731 " pathEditMode="relative" rAng="0" ptsTypes="AA">
                                      <p:cBhvr>
                                        <p:cTn id="56" dur="1000" fill="hold"/>
                                        <p:tgtEl>
                                          <p:spTgt spid="18"/>
                                        </p:tgtEl>
                                        <p:attrNameLst>
                                          <p:attrName>ppt_x</p:attrName>
                                          <p:attrName>ppt_y</p:attrName>
                                        </p:attrNameLst>
                                      </p:cBhvr>
                                      <p:rCtr x="9119" y="3866"/>
                                    </p:animMotion>
                                  </p:childTnLst>
                                </p:cTn>
                              </p:par>
                            </p:childTnLst>
                          </p:cTn>
                        </p:par>
                        <p:par>
                          <p:cTn id="57" fill="hold">
                            <p:stCondLst>
                              <p:cond delay="3500"/>
                            </p:stCondLst>
                            <p:childTnLst>
                              <p:par>
                                <p:cTn id="58" presetID="1"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par>
                          <p:cTn id="60" fill="hold">
                            <p:stCondLst>
                              <p:cond delay="3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par>
                          <p:cTn id="64" fill="hold">
                            <p:stCondLst>
                              <p:cond delay="4000"/>
                            </p:stCondLst>
                            <p:childTnLst>
                              <p:par>
                                <p:cTn id="65" presetID="10"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5000"/>
                            </p:stCondLst>
                            <p:childTnLst>
                              <p:par>
                                <p:cTn id="73" presetID="10" presetClass="entr" presetSubtype="0" fill="hold" nodeType="after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childTnLst>
                          </p:cTn>
                        </p:par>
                        <p:par>
                          <p:cTn id="76" fill="hold">
                            <p:stCondLst>
                              <p:cond delay="5500"/>
                            </p:stCondLst>
                            <p:childTnLst>
                              <p:par>
                                <p:cTn id="77" presetID="10" presetClass="entr" presetSubtype="0"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par>
                          <p:cTn id="80" fill="hold">
                            <p:stCondLst>
                              <p:cond delay="60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par>
                          <p:cTn id="84" fill="hold">
                            <p:stCondLst>
                              <p:cond delay="6500"/>
                            </p:stCondLst>
                            <p:childTnLst>
                              <p:par>
                                <p:cTn id="85" presetID="10" presetClass="entr" presetSubtype="0" fill="hold"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hteck 52">
            <a:extLst>
              <a:ext uri="{FF2B5EF4-FFF2-40B4-BE49-F238E27FC236}">
                <a16:creationId xmlns:a16="http://schemas.microsoft.com/office/drawing/2014/main" xmlns="" id="{C649BCBB-CA98-A446-BA68-B16DCC6ED6F3}"/>
              </a:ext>
            </a:extLst>
          </p:cNvPr>
          <p:cNvSpPr/>
          <p:nvPr/>
        </p:nvSpPr>
        <p:spPr>
          <a:xfrm rot="16200000">
            <a:off x="6687996" y="709129"/>
            <a:ext cx="2219924"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1" name="Grafik 40">
            <a:extLst>
              <a:ext uri="{FF2B5EF4-FFF2-40B4-BE49-F238E27FC236}">
                <a16:creationId xmlns:a16="http://schemas.microsoft.com/office/drawing/2014/main" xmlns="" id="{64351721-3635-9945-BD81-860CB6F2A282}"/>
              </a:ext>
            </a:extLst>
          </p:cNvPr>
          <p:cNvPicPr>
            <a:picLocks noChangeAspect="1"/>
          </p:cNvPicPr>
          <p:nvPr/>
        </p:nvPicPr>
        <p:blipFill>
          <a:blip r:embed="rId3"/>
          <a:stretch>
            <a:fillRect/>
          </a:stretch>
        </p:blipFill>
        <p:spPr>
          <a:xfrm rot="12353442">
            <a:off x="500529" y="1215377"/>
            <a:ext cx="4470400" cy="4470400"/>
          </a:xfrm>
          <a:prstGeom prst="rect">
            <a:avLst/>
          </a:prstGeom>
        </p:spPr>
      </p:pic>
      <p:pic>
        <p:nvPicPr>
          <p:cNvPr id="40" name="Grafik 39">
            <a:extLst>
              <a:ext uri="{FF2B5EF4-FFF2-40B4-BE49-F238E27FC236}">
                <a16:creationId xmlns:a16="http://schemas.microsoft.com/office/drawing/2014/main" xmlns="" id="{4F0996BB-D376-5845-89A9-FD443AD8E775}"/>
              </a:ext>
            </a:extLst>
          </p:cNvPr>
          <p:cNvPicPr>
            <a:picLocks noChangeAspect="1"/>
          </p:cNvPicPr>
          <p:nvPr/>
        </p:nvPicPr>
        <p:blipFill>
          <a:blip r:embed="rId4"/>
          <a:stretch>
            <a:fillRect/>
          </a:stretch>
        </p:blipFill>
        <p:spPr>
          <a:xfrm rot="12358638">
            <a:off x="500400" y="1216800"/>
            <a:ext cx="4470400" cy="4470400"/>
          </a:xfrm>
          <a:prstGeom prst="rect">
            <a:avLst/>
          </a:prstGeom>
        </p:spPr>
      </p:pic>
      <p:sp>
        <p:nvSpPr>
          <p:cNvPr id="29" name="Rechteck 28">
            <a:extLst>
              <a:ext uri="{FF2B5EF4-FFF2-40B4-BE49-F238E27FC236}">
                <a16:creationId xmlns:a16="http://schemas.microsoft.com/office/drawing/2014/main" xmlns="" id="{54884F04-62F3-8043-B331-C22506B5D37B}"/>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 1">
            <a:extLst>
              <a:ext uri="{FF2B5EF4-FFF2-40B4-BE49-F238E27FC236}">
                <a16:creationId xmlns:a16="http://schemas.microsoft.com/office/drawing/2014/main" xmlns="" id="{BCA254CA-8683-8F4F-9BDD-FA6040E3D357}"/>
              </a:ext>
            </a:extLst>
          </p:cNvPr>
          <p:cNvSpPr txBox="1">
            <a:spLocks/>
          </p:cNvSpPr>
          <p:nvPr/>
        </p:nvSpPr>
        <p:spPr>
          <a:xfrm>
            <a:off x="540000" y="175519"/>
            <a:ext cx="6457536" cy="70788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Vorplanung/Entwurf </a:t>
            </a:r>
          </a:p>
          <a:p>
            <a:pPr>
              <a:lnSpc>
                <a:spcPct val="100000"/>
              </a:lnSpc>
            </a:pPr>
            <a:r>
              <a:rPr lang="de-DE" sz="2000" b="1" dirty="0">
                <a:solidFill>
                  <a:schemeClr val="bg1"/>
                </a:solidFill>
                <a:latin typeface="DINPro" charset="0"/>
                <a:ea typeface="DINPro" charset="0"/>
                <a:cs typeface="DINPro" charset="0"/>
              </a:rPr>
              <a:t> </a:t>
            </a:r>
          </a:p>
        </p:txBody>
      </p:sp>
      <p:pic>
        <p:nvPicPr>
          <p:cNvPr id="44" name="Grafik 43">
            <a:extLst>
              <a:ext uri="{FF2B5EF4-FFF2-40B4-BE49-F238E27FC236}">
                <a16:creationId xmlns:a16="http://schemas.microsoft.com/office/drawing/2014/main" xmlns="" id="{919D7795-DCC5-E446-9008-E09A1983811B}"/>
              </a:ext>
            </a:extLst>
          </p:cNvPr>
          <p:cNvPicPr>
            <a:picLocks noChangeAspect="1"/>
          </p:cNvPicPr>
          <p:nvPr/>
        </p:nvPicPr>
        <p:blipFill>
          <a:blip r:embed="rId5">
            <a:alphaModFix/>
            <a:extLst>
              <a:ext uri="{28A0092B-C50C-407E-A947-70E740481C1C}">
                <a14:useLocalDpi xmlns:a14="http://schemas.microsoft.com/office/drawing/2010/main" xmlns="" val="0"/>
              </a:ext>
            </a:extLst>
          </a:blip>
          <a:srcRect l="25207" t="25950" r="26451" b="26046"/>
          <a:stretch>
            <a:fillRect/>
          </a:stretch>
        </p:blipFill>
        <p:spPr>
          <a:xfrm>
            <a:off x="1632023" y="2356346"/>
            <a:ext cx="2160420" cy="2145308"/>
          </a:xfrm>
          <a:custGeom>
            <a:avLst/>
            <a:gdLst>
              <a:gd name="connsiteX0" fmla="*/ 1080210 w 2160420"/>
              <a:gd name="connsiteY0" fmla="*/ 0 h 2145308"/>
              <a:gd name="connsiteX1" fmla="*/ 2160420 w 2160420"/>
              <a:gd name="connsiteY1" fmla="*/ 1072654 h 2145308"/>
              <a:gd name="connsiteX2" fmla="*/ 1080210 w 2160420"/>
              <a:gd name="connsiteY2" fmla="*/ 2145308 h 2145308"/>
              <a:gd name="connsiteX3" fmla="*/ 0 w 2160420"/>
              <a:gd name="connsiteY3" fmla="*/ 1072654 h 2145308"/>
              <a:gd name="connsiteX4" fmla="*/ 1080210 w 2160420"/>
              <a:gd name="connsiteY4" fmla="*/ 0 h 2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20" h="2145308">
                <a:moveTo>
                  <a:pt x="1080210" y="0"/>
                </a:moveTo>
                <a:cubicBezTo>
                  <a:pt x="1676794" y="0"/>
                  <a:pt x="2160420" y="480244"/>
                  <a:pt x="2160420" y="1072654"/>
                </a:cubicBezTo>
                <a:cubicBezTo>
                  <a:pt x="2160420" y="1665064"/>
                  <a:pt x="1676794" y="2145308"/>
                  <a:pt x="1080210" y="2145308"/>
                </a:cubicBezTo>
                <a:cubicBezTo>
                  <a:pt x="483626" y="2145308"/>
                  <a:pt x="0" y="1665064"/>
                  <a:pt x="0" y="1072654"/>
                </a:cubicBezTo>
                <a:cubicBezTo>
                  <a:pt x="0" y="480244"/>
                  <a:pt x="483626" y="0"/>
                  <a:pt x="1080210" y="0"/>
                </a:cubicBezTo>
                <a:close/>
              </a:path>
            </a:pathLst>
          </a:custGeom>
        </p:spPr>
      </p:pic>
      <p:sp>
        <p:nvSpPr>
          <p:cNvPr id="2" name="Foliennummernplatzhalter 1"/>
          <p:cNvSpPr>
            <a:spLocks noGrp="1"/>
          </p:cNvSpPr>
          <p:nvPr>
            <p:ph type="sldNum" sz="quarter" idx="12"/>
          </p:nvPr>
        </p:nvSpPr>
        <p:spPr/>
        <p:txBody>
          <a:bodyPr/>
          <a:lstStyle/>
          <a:p>
            <a:fld id="{A081CD56-4C5E-8142-891E-4DEEC8D4FBA7}" type="slidenum">
              <a:rPr lang="de-DE" smtClean="0"/>
              <a:pPr/>
              <a:t>8</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45" name="Rechteck 44"/>
          <p:cNvSpPr/>
          <p:nvPr/>
        </p:nvSpPr>
        <p:spPr>
          <a:xfrm>
            <a:off x="3139270" y="1787807"/>
            <a:ext cx="748923"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Entwurf</a:t>
            </a:r>
            <a:endParaRPr lang="de-DE" sz="1200" dirty="0">
              <a:solidFill>
                <a:schemeClr val="bg1"/>
              </a:solidFill>
            </a:endParaRPr>
          </a:p>
        </p:txBody>
      </p:sp>
      <p:sp>
        <p:nvSpPr>
          <p:cNvPr id="46" name="Rechteck 45"/>
          <p:cNvSpPr/>
          <p:nvPr/>
        </p:nvSpPr>
        <p:spPr>
          <a:xfrm>
            <a:off x="3999222" y="2915968"/>
            <a:ext cx="752129" cy="461665"/>
          </a:xfrm>
          <a:prstGeom prst="rect">
            <a:avLst/>
          </a:prstGeom>
        </p:spPr>
        <p:txBody>
          <a:bodyPr wrap="none">
            <a:spAutoFit/>
          </a:bodyPr>
          <a:lstStyle/>
          <a:p>
            <a:pPr algn="ctr"/>
            <a:r>
              <a:rPr lang="de-DE" sz="1200" b="1" dirty="0">
                <a:solidFill>
                  <a:schemeClr val="bg1"/>
                </a:solidFill>
                <a:latin typeface="DINPro" charset="0"/>
                <a:ea typeface="DINPro" charset="0"/>
                <a:cs typeface="DINPro" charset="0"/>
              </a:rPr>
              <a:t>Detail-</a:t>
            </a:r>
            <a:br>
              <a:rPr lang="de-DE" sz="1200" b="1" dirty="0">
                <a:solidFill>
                  <a:schemeClr val="bg1"/>
                </a:solidFill>
                <a:latin typeface="DINPro" charset="0"/>
                <a:ea typeface="DINPro" charset="0"/>
                <a:cs typeface="DINPro" charset="0"/>
              </a:rPr>
            </a:br>
            <a:r>
              <a:rPr lang="de-DE" sz="1200" b="1" dirty="0" err="1">
                <a:solidFill>
                  <a:schemeClr val="bg1"/>
                </a:solidFill>
                <a:latin typeface="DINPro" charset="0"/>
                <a:ea typeface="DINPro" charset="0"/>
                <a:cs typeface="DINPro" charset="0"/>
              </a:rPr>
              <a:t>planung</a:t>
            </a:r>
            <a:endParaRPr lang="de-DE" sz="1200" dirty="0">
              <a:solidFill>
                <a:schemeClr val="bg1"/>
              </a:solidFill>
            </a:endParaRPr>
          </a:p>
        </p:txBody>
      </p:sp>
      <p:sp>
        <p:nvSpPr>
          <p:cNvPr id="48" name="Rechteck 47"/>
          <p:cNvSpPr/>
          <p:nvPr/>
        </p:nvSpPr>
        <p:spPr>
          <a:xfrm>
            <a:off x="2275116" y="4970534"/>
            <a:ext cx="963725"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Produktion</a:t>
            </a:r>
            <a:endParaRPr lang="de-DE" sz="1200" dirty="0">
              <a:solidFill>
                <a:schemeClr val="bg1"/>
              </a:solidFill>
            </a:endParaRPr>
          </a:p>
        </p:txBody>
      </p:sp>
      <p:sp>
        <p:nvSpPr>
          <p:cNvPr id="49" name="Rechteck 48"/>
          <p:cNvSpPr/>
          <p:nvPr/>
        </p:nvSpPr>
        <p:spPr>
          <a:xfrm>
            <a:off x="1551556" y="1787807"/>
            <a:ext cx="1008609"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Bauprozess</a:t>
            </a:r>
            <a:endParaRPr lang="de-DE" sz="1200" dirty="0">
              <a:solidFill>
                <a:schemeClr val="bg1"/>
              </a:solidFill>
            </a:endParaRPr>
          </a:p>
        </p:txBody>
      </p:sp>
      <p:sp>
        <p:nvSpPr>
          <p:cNvPr id="50" name="Rechteck 49"/>
          <p:cNvSpPr/>
          <p:nvPr/>
        </p:nvSpPr>
        <p:spPr>
          <a:xfrm>
            <a:off x="711206" y="3030824"/>
            <a:ext cx="742511"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Logistik</a:t>
            </a:r>
            <a:endParaRPr lang="de-DE" sz="1200" dirty="0">
              <a:solidFill>
                <a:schemeClr val="bg1"/>
              </a:solidFill>
            </a:endParaRPr>
          </a:p>
        </p:txBody>
      </p:sp>
      <p:sp>
        <p:nvSpPr>
          <p:cNvPr id="51" name="Rechteck 50"/>
          <p:cNvSpPr/>
          <p:nvPr/>
        </p:nvSpPr>
        <p:spPr>
          <a:xfrm>
            <a:off x="919559" y="4338212"/>
            <a:ext cx="1064714" cy="461665"/>
          </a:xfrm>
          <a:prstGeom prst="rect">
            <a:avLst/>
          </a:prstGeom>
        </p:spPr>
        <p:txBody>
          <a:bodyPr wrap="none">
            <a:spAutoFit/>
          </a:bodyPr>
          <a:lstStyle/>
          <a:p>
            <a:pPr algn="ctr"/>
            <a:r>
              <a:rPr lang="de-DE" sz="1200" b="1" dirty="0" err="1">
                <a:solidFill>
                  <a:schemeClr val="bg1"/>
                </a:solidFill>
                <a:latin typeface="DINPro" charset="0"/>
                <a:ea typeface="DINPro" charset="0"/>
                <a:cs typeface="DINPro" charset="0"/>
              </a:rPr>
              <a:t>Kommissio</a:t>
            </a:r>
            <a:r>
              <a:rPr lang="de-DE" sz="1200" b="1" dirty="0">
                <a:solidFill>
                  <a:schemeClr val="bg1"/>
                </a:solidFill>
                <a:latin typeface="DINPro" charset="0"/>
                <a:ea typeface="DINPro" charset="0"/>
                <a:cs typeface="DINPro" charset="0"/>
              </a:rPr>
              <a:t>-</a:t>
            </a:r>
          </a:p>
          <a:p>
            <a:pPr algn="ctr"/>
            <a:r>
              <a:rPr lang="de-DE" sz="1200" b="1" dirty="0" err="1">
                <a:solidFill>
                  <a:schemeClr val="bg1"/>
                </a:solidFill>
                <a:latin typeface="DINPro" charset="0"/>
                <a:ea typeface="DINPro" charset="0"/>
                <a:cs typeface="DINPro" charset="0"/>
              </a:rPr>
              <a:t>nierung</a:t>
            </a:r>
            <a:endParaRPr lang="de-DE" sz="1200" dirty="0">
              <a:solidFill>
                <a:schemeClr val="bg1"/>
              </a:solidFill>
            </a:endParaRPr>
          </a:p>
        </p:txBody>
      </p:sp>
      <p:sp>
        <p:nvSpPr>
          <p:cNvPr id="28" name="Oval 27">
            <a:extLst>
              <a:ext uri="{FF2B5EF4-FFF2-40B4-BE49-F238E27FC236}">
                <a16:creationId xmlns:a16="http://schemas.microsoft.com/office/drawing/2014/main" xmlns="" id="{714B75C7-0AE5-834A-B2D1-42C12D740B95}"/>
              </a:ext>
            </a:extLst>
          </p:cNvPr>
          <p:cNvSpPr/>
          <p:nvPr/>
        </p:nvSpPr>
        <p:spPr>
          <a:xfrm>
            <a:off x="1894385" y="2596060"/>
            <a:ext cx="1691277" cy="1691277"/>
          </a:xfrm>
          <a:prstGeom prst="ellipse">
            <a:avLst/>
          </a:prstGeom>
          <a:blipFill>
            <a:blip r:embed="rId6"/>
            <a:srcRect/>
            <a:stretch>
              <a:fillRect l="-2798" t="-1128" r="-2798" b="-44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xmlns="" id="{17344D96-D1DF-E444-A7B9-A0D29B6AEC0E}"/>
              </a:ext>
            </a:extLst>
          </p:cNvPr>
          <p:cNvGrpSpPr/>
          <p:nvPr/>
        </p:nvGrpSpPr>
        <p:grpSpPr>
          <a:xfrm>
            <a:off x="6159815" y="3631093"/>
            <a:ext cx="3276291" cy="2133600"/>
            <a:chOff x="6159815" y="3631093"/>
            <a:chExt cx="3276291" cy="2133600"/>
          </a:xfrm>
        </p:grpSpPr>
        <p:sp>
          <p:nvSpPr>
            <p:cNvPr id="47" name="Rechteck 46">
              <a:extLst>
                <a:ext uri="{FF2B5EF4-FFF2-40B4-BE49-F238E27FC236}">
                  <a16:creationId xmlns:a16="http://schemas.microsoft.com/office/drawing/2014/main" xmlns="" id="{52CB5A73-AF00-164E-AACC-EAD624050324}"/>
                </a:ext>
              </a:extLst>
            </p:cNvPr>
            <p:cNvSpPr/>
            <p:nvPr/>
          </p:nvSpPr>
          <p:spPr>
            <a:xfrm rot="16200000">
              <a:off x="6731161" y="3059747"/>
              <a:ext cx="2133600" cy="3276291"/>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extLst>
                <a:ext uri="{FF2B5EF4-FFF2-40B4-BE49-F238E27FC236}">
                  <a16:creationId xmlns:a16="http://schemas.microsoft.com/office/drawing/2014/main" xmlns="" id="{5A6743C4-0FC6-5548-AFFB-AB5F2D7572F2}"/>
                </a:ext>
              </a:extLst>
            </p:cNvPr>
            <p:cNvSpPr/>
            <p:nvPr/>
          </p:nvSpPr>
          <p:spPr>
            <a:xfrm>
              <a:off x="6321647" y="3786635"/>
              <a:ext cx="2946282" cy="184033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1" name="Picture 2">
            <a:extLst>
              <a:ext uri="{FF2B5EF4-FFF2-40B4-BE49-F238E27FC236}">
                <a16:creationId xmlns:a16="http://schemas.microsoft.com/office/drawing/2014/main" xmlns="" id="{63B0E945-1381-D240-92D2-7D03509DDAFD}"/>
              </a:ext>
            </a:extLst>
          </p:cNvPr>
          <p:cNvPicPr>
            <a:picLocks noChangeAspect="1" noChangeArrowheads="1"/>
          </p:cNvPicPr>
          <p:nvPr/>
        </p:nvPicPr>
        <p:blipFill>
          <a:blip r:embed="rId7" cstate="print"/>
          <a:srcRect/>
          <a:stretch>
            <a:fillRect/>
          </a:stretch>
        </p:blipFill>
        <p:spPr bwMode="auto">
          <a:xfrm>
            <a:off x="8016264" y="4952961"/>
            <a:ext cx="1128657" cy="575768"/>
          </a:xfrm>
          <a:prstGeom prst="rect">
            <a:avLst/>
          </a:prstGeom>
          <a:noFill/>
          <a:ln w="9525">
            <a:noFill/>
            <a:miter lim="800000"/>
            <a:headEnd/>
            <a:tailEnd/>
          </a:ln>
        </p:spPr>
      </p:pic>
      <p:pic>
        <p:nvPicPr>
          <p:cNvPr id="32" name="Picture 3">
            <a:extLst>
              <a:ext uri="{FF2B5EF4-FFF2-40B4-BE49-F238E27FC236}">
                <a16:creationId xmlns:a16="http://schemas.microsoft.com/office/drawing/2014/main" xmlns="" id="{776B2FCF-88F3-F946-BE15-B85259DC279E}"/>
              </a:ext>
            </a:extLst>
          </p:cNvPr>
          <p:cNvPicPr>
            <a:picLocks noChangeAspect="1" noChangeArrowheads="1"/>
          </p:cNvPicPr>
          <p:nvPr/>
        </p:nvPicPr>
        <p:blipFill>
          <a:blip r:embed="rId8" cstate="print"/>
          <a:srcRect/>
          <a:stretch>
            <a:fillRect/>
          </a:stretch>
        </p:blipFill>
        <p:spPr bwMode="auto">
          <a:xfrm>
            <a:off x="6472408" y="5073199"/>
            <a:ext cx="1348788" cy="335292"/>
          </a:xfrm>
          <a:prstGeom prst="rect">
            <a:avLst/>
          </a:prstGeom>
          <a:noFill/>
          <a:ln w="9525">
            <a:noFill/>
            <a:miter lim="800000"/>
            <a:headEnd/>
            <a:tailEnd/>
          </a:ln>
        </p:spPr>
      </p:pic>
      <p:pic>
        <p:nvPicPr>
          <p:cNvPr id="33" name="Picture 3">
            <a:extLst>
              <a:ext uri="{FF2B5EF4-FFF2-40B4-BE49-F238E27FC236}">
                <a16:creationId xmlns:a16="http://schemas.microsoft.com/office/drawing/2014/main" xmlns="" id="{FFAFD4ED-E0D9-B64A-99C7-B25DD7AF66DE}"/>
              </a:ext>
            </a:extLst>
          </p:cNvPr>
          <p:cNvPicPr>
            <a:picLocks noChangeAspect="1" noChangeArrowheads="1"/>
          </p:cNvPicPr>
          <p:nvPr/>
        </p:nvPicPr>
        <p:blipFill>
          <a:blip r:embed="rId9" cstate="print"/>
          <a:srcRect/>
          <a:stretch>
            <a:fillRect/>
          </a:stretch>
        </p:blipFill>
        <p:spPr bwMode="auto">
          <a:xfrm>
            <a:off x="7528668" y="3844823"/>
            <a:ext cx="477608" cy="389401"/>
          </a:xfrm>
          <a:prstGeom prst="rect">
            <a:avLst/>
          </a:prstGeom>
          <a:noFill/>
          <a:ln w="9525">
            <a:noFill/>
            <a:miter lim="800000"/>
            <a:headEnd/>
            <a:tailEnd/>
          </a:ln>
        </p:spPr>
      </p:pic>
      <p:pic>
        <p:nvPicPr>
          <p:cNvPr id="34" name="Picture 4">
            <a:extLst>
              <a:ext uri="{FF2B5EF4-FFF2-40B4-BE49-F238E27FC236}">
                <a16:creationId xmlns:a16="http://schemas.microsoft.com/office/drawing/2014/main" xmlns="" id="{7C59A8E9-481D-7746-A55B-D3F761A0DD77}"/>
              </a:ext>
            </a:extLst>
          </p:cNvPr>
          <p:cNvPicPr>
            <a:picLocks noChangeAspect="1" noChangeArrowheads="1"/>
          </p:cNvPicPr>
          <p:nvPr/>
        </p:nvPicPr>
        <p:blipFill>
          <a:blip r:embed="rId10" cstate="print"/>
          <a:srcRect l="8955" t="31133" r="8849" b="26295"/>
          <a:stretch>
            <a:fillRect/>
          </a:stretch>
        </p:blipFill>
        <p:spPr bwMode="auto">
          <a:xfrm>
            <a:off x="6423690" y="4552302"/>
            <a:ext cx="603489" cy="184853"/>
          </a:xfrm>
          <a:prstGeom prst="rect">
            <a:avLst/>
          </a:prstGeom>
          <a:noFill/>
          <a:ln w="9525">
            <a:noFill/>
            <a:miter lim="800000"/>
            <a:headEnd/>
            <a:tailEnd/>
          </a:ln>
        </p:spPr>
      </p:pic>
      <p:pic>
        <p:nvPicPr>
          <p:cNvPr id="35" name="Picture 5">
            <a:extLst>
              <a:ext uri="{FF2B5EF4-FFF2-40B4-BE49-F238E27FC236}">
                <a16:creationId xmlns:a16="http://schemas.microsoft.com/office/drawing/2014/main" xmlns="" id="{C2657CFA-8719-944C-A763-3BA7941A376F}"/>
              </a:ext>
            </a:extLst>
          </p:cNvPr>
          <p:cNvPicPr>
            <a:picLocks noChangeAspect="1" noChangeArrowheads="1"/>
          </p:cNvPicPr>
          <p:nvPr/>
        </p:nvPicPr>
        <p:blipFill>
          <a:blip r:embed="rId11" cstate="print"/>
          <a:srcRect/>
          <a:stretch>
            <a:fillRect/>
          </a:stretch>
        </p:blipFill>
        <p:spPr bwMode="auto">
          <a:xfrm>
            <a:off x="8876641" y="4508295"/>
            <a:ext cx="207977" cy="272868"/>
          </a:xfrm>
          <a:prstGeom prst="rect">
            <a:avLst/>
          </a:prstGeom>
          <a:noFill/>
          <a:ln w="9525">
            <a:noFill/>
            <a:miter lim="800000"/>
            <a:headEnd/>
            <a:tailEnd/>
          </a:ln>
        </p:spPr>
      </p:pic>
      <p:pic>
        <p:nvPicPr>
          <p:cNvPr id="36" name="Picture 1">
            <a:extLst>
              <a:ext uri="{FF2B5EF4-FFF2-40B4-BE49-F238E27FC236}">
                <a16:creationId xmlns:a16="http://schemas.microsoft.com/office/drawing/2014/main" xmlns="" id="{A7EC4403-E52C-D64B-8964-F07C034DFA35}"/>
              </a:ext>
            </a:extLst>
          </p:cNvPr>
          <p:cNvPicPr>
            <a:picLocks noChangeAspect="1" noChangeArrowheads="1"/>
          </p:cNvPicPr>
          <p:nvPr/>
        </p:nvPicPr>
        <p:blipFill>
          <a:blip r:embed="rId12" cstate="print"/>
          <a:srcRect/>
          <a:stretch>
            <a:fillRect/>
          </a:stretch>
        </p:blipFill>
        <p:spPr bwMode="auto">
          <a:xfrm>
            <a:off x="8180586" y="3913408"/>
            <a:ext cx="996855" cy="272823"/>
          </a:xfrm>
          <a:prstGeom prst="rect">
            <a:avLst/>
          </a:prstGeom>
          <a:noFill/>
          <a:ln w="9525">
            <a:noFill/>
            <a:miter lim="800000"/>
            <a:headEnd/>
            <a:tailEnd/>
          </a:ln>
        </p:spPr>
      </p:pic>
      <p:pic>
        <p:nvPicPr>
          <p:cNvPr id="37" name="Picture 3">
            <a:extLst>
              <a:ext uri="{FF2B5EF4-FFF2-40B4-BE49-F238E27FC236}">
                <a16:creationId xmlns:a16="http://schemas.microsoft.com/office/drawing/2014/main" xmlns="" id="{2D3DAC2A-C91D-6B47-8072-2785595EB284}"/>
              </a:ext>
            </a:extLst>
          </p:cNvPr>
          <p:cNvPicPr>
            <a:picLocks noChangeAspect="1" noChangeArrowheads="1"/>
          </p:cNvPicPr>
          <p:nvPr/>
        </p:nvPicPr>
        <p:blipFill>
          <a:blip r:embed="rId13" cstate="print"/>
          <a:srcRect/>
          <a:stretch>
            <a:fillRect/>
          </a:stretch>
        </p:blipFill>
        <p:spPr bwMode="auto">
          <a:xfrm>
            <a:off x="6394754" y="3873165"/>
            <a:ext cx="919739" cy="385007"/>
          </a:xfrm>
          <a:prstGeom prst="rect">
            <a:avLst/>
          </a:prstGeom>
          <a:noFill/>
          <a:ln w="9525">
            <a:noFill/>
            <a:miter lim="800000"/>
            <a:headEnd/>
            <a:tailEnd/>
          </a:ln>
        </p:spPr>
      </p:pic>
      <p:pic>
        <p:nvPicPr>
          <p:cNvPr id="38" name="Bild 2">
            <a:extLst>
              <a:ext uri="{FF2B5EF4-FFF2-40B4-BE49-F238E27FC236}">
                <a16:creationId xmlns:a16="http://schemas.microsoft.com/office/drawing/2014/main" xmlns="" id="{799AEDA2-F173-B643-B00F-08EC71522F40}"/>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145114" y="4568495"/>
            <a:ext cx="1216482" cy="133813"/>
          </a:xfrm>
          <a:prstGeom prst="rect">
            <a:avLst/>
          </a:prstGeom>
        </p:spPr>
      </p:pic>
      <p:pic>
        <p:nvPicPr>
          <p:cNvPr id="39" name="Bild 3">
            <a:extLst>
              <a:ext uri="{FF2B5EF4-FFF2-40B4-BE49-F238E27FC236}">
                <a16:creationId xmlns:a16="http://schemas.microsoft.com/office/drawing/2014/main" xmlns="" id="{2BB13EAA-ADE9-B943-B6D4-30D7BA3B7BF8}"/>
              </a:ext>
            </a:extLst>
          </p:cNvPr>
          <p:cNvPicPr>
            <a:picLocks noChangeAspect="1"/>
          </p:cNvPicPr>
          <p:nvPr/>
        </p:nvPicPr>
        <p:blipFill rotWithShape="1">
          <a:blip r:embed="rId15">
            <a:extLst>
              <a:ext uri="{28A0092B-C50C-407E-A947-70E740481C1C}">
                <a14:useLocalDpi xmlns:a14="http://schemas.microsoft.com/office/drawing/2010/main" xmlns="" val="0"/>
              </a:ext>
            </a:extLst>
          </a:blip>
          <a:srcRect l="30839" t="231" r="34077" b="15378"/>
          <a:stretch/>
        </p:blipFill>
        <p:spPr>
          <a:xfrm>
            <a:off x="8426363" y="4505265"/>
            <a:ext cx="314070" cy="322334"/>
          </a:xfrm>
          <a:prstGeom prst="rect">
            <a:avLst/>
          </a:prstGeom>
        </p:spPr>
      </p:pic>
      <p:sp>
        <p:nvSpPr>
          <p:cNvPr id="52" name="Rechteck 51">
            <a:extLst>
              <a:ext uri="{FF2B5EF4-FFF2-40B4-BE49-F238E27FC236}">
                <a16:creationId xmlns:a16="http://schemas.microsoft.com/office/drawing/2014/main" xmlns="" id="{A370C8DF-BED8-7A49-AB51-C4E5381CA56A}"/>
              </a:ext>
            </a:extLst>
          </p:cNvPr>
          <p:cNvSpPr/>
          <p:nvPr/>
        </p:nvSpPr>
        <p:spPr>
          <a:xfrm>
            <a:off x="3440422" y="4323303"/>
            <a:ext cx="1231427" cy="276999"/>
          </a:xfrm>
          <a:prstGeom prst="rect">
            <a:avLst/>
          </a:prstGeom>
        </p:spPr>
        <p:txBody>
          <a:bodyPr wrap="none">
            <a:spAutoFit/>
          </a:bodyPr>
          <a:lstStyle/>
          <a:p>
            <a:r>
              <a:rPr lang="de-DE" sz="1200" b="1" dirty="0">
                <a:solidFill>
                  <a:schemeClr val="bg1"/>
                </a:solidFill>
                <a:latin typeface="DINPro" charset="0"/>
                <a:ea typeface="DINPro" charset="0"/>
                <a:cs typeface="DINPro" charset="0"/>
              </a:rPr>
              <a:t>Ausschreibung</a:t>
            </a:r>
            <a:endParaRPr lang="de-DE" sz="1200" dirty="0">
              <a:solidFill>
                <a:schemeClr val="bg1"/>
              </a:solidFill>
            </a:endParaRPr>
          </a:p>
        </p:txBody>
      </p:sp>
      <p:pic>
        <p:nvPicPr>
          <p:cNvPr id="43" name="Grafik 42">
            <a:extLst>
              <a:ext uri="{FF2B5EF4-FFF2-40B4-BE49-F238E27FC236}">
                <a16:creationId xmlns:a16="http://schemas.microsoft.com/office/drawing/2014/main" xmlns="" id="{D754F85E-9AB2-FF4C-BBAF-14F131225806}"/>
              </a:ext>
            </a:extLst>
          </p:cNvPr>
          <p:cNvPicPr>
            <a:picLocks noChangeAspect="1"/>
          </p:cNvPicPr>
          <p:nvPr/>
        </p:nvPicPr>
        <p:blipFill rotWithShape="1">
          <a:blip r:embed="rId16"/>
          <a:srcRect l="25024" t="20937" r="3130" b="-20937"/>
          <a:stretch/>
        </p:blipFill>
        <p:spPr>
          <a:xfrm rot="17061925" flipH="1">
            <a:off x="-128418" y="-16484"/>
            <a:ext cx="837647" cy="806833"/>
          </a:xfrm>
          <a:prstGeom prst="rect">
            <a:avLst/>
          </a:prstGeom>
        </p:spPr>
      </p:pic>
      <p:sp>
        <p:nvSpPr>
          <p:cNvPr id="55" name="Rechteck 54">
            <a:extLst>
              <a:ext uri="{FF2B5EF4-FFF2-40B4-BE49-F238E27FC236}">
                <a16:creationId xmlns:a16="http://schemas.microsoft.com/office/drawing/2014/main" xmlns="" id="{8F918CD0-F6C6-6C44-AD17-0A19DB3B7A0B}"/>
              </a:ext>
            </a:extLst>
          </p:cNvPr>
          <p:cNvSpPr/>
          <p:nvPr/>
        </p:nvSpPr>
        <p:spPr>
          <a:xfrm>
            <a:off x="6263840" y="1362717"/>
            <a:ext cx="3041217" cy="292388"/>
          </a:xfrm>
          <a:prstGeom prst="rect">
            <a:avLst/>
          </a:prstGeom>
        </p:spPr>
        <p:txBody>
          <a:bodyPr wrap="square">
            <a:spAutoFit/>
          </a:bodyPr>
          <a:lstStyle/>
          <a:p>
            <a:pPr>
              <a:lnSpc>
                <a:spcPct val="100000"/>
              </a:lnSpc>
            </a:pPr>
            <a:r>
              <a:rPr lang="de-DE" sz="1300" b="1" dirty="0">
                <a:solidFill>
                  <a:schemeClr val="bg1"/>
                </a:solidFill>
                <a:latin typeface="DINPro Light" charset="0"/>
                <a:ea typeface="DINPro Light" charset="0"/>
                <a:cs typeface="DINPro Light" charset="0"/>
              </a:rPr>
              <a:t>Vorplanung/Entwurf </a:t>
            </a:r>
          </a:p>
        </p:txBody>
      </p:sp>
      <p:sp>
        <p:nvSpPr>
          <p:cNvPr id="57" name="Rechteck 56">
            <a:extLst>
              <a:ext uri="{FF2B5EF4-FFF2-40B4-BE49-F238E27FC236}">
                <a16:creationId xmlns:a16="http://schemas.microsoft.com/office/drawing/2014/main" xmlns="" id="{2F5236F0-FAE0-2340-A795-F107FE1A9E76}"/>
              </a:ext>
            </a:extLst>
          </p:cNvPr>
          <p:cNvSpPr/>
          <p:nvPr/>
        </p:nvSpPr>
        <p:spPr>
          <a:xfrm>
            <a:off x="6263841" y="1731239"/>
            <a:ext cx="2868894" cy="1938992"/>
          </a:xfrm>
          <a:prstGeom prst="rect">
            <a:avLst/>
          </a:prstGeom>
        </p:spPr>
        <p:txBody>
          <a:bodyPr wrap="square">
            <a:spAutoFit/>
          </a:bodyPr>
          <a:lstStyle/>
          <a:p>
            <a:pPr marL="285750" indent="-285750">
              <a:lnSpc>
                <a:spcPct val="100000"/>
              </a:lnSpc>
              <a:buFont typeface="Wingdings" pitchFamily="2" charset="2"/>
              <a:buChar char="§"/>
            </a:pPr>
            <a:r>
              <a:rPr lang="de-DE" sz="1200" b="1" dirty="0">
                <a:solidFill>
                  <a:schemeClr val="bg1"/>
                </a:solidFill>
                <a:latin typeface="DINPro Light" charset="0"/>
                <a:ea typeface="DINPro Light" charset="0"/>
                <a:cs typeface="DINPro Light" charset="0"/>
              </a:rPr>
              <a:t>Gemeinsame Datenbasis (CDE) </a:t>
            </a:r>
            <a:r>
              <a:rPr lang="de-DE" sz="1200" dirty="0">
                <a:solidFill>
                  <a:schemeClr val="bg1"/>
                </a:solidFill>
                <a:latin typeface="DINPro Light" charset="0"/>
                <a:ea typeface="DINPro Light" charset="0"/>
                <a:cs typeface="DINPro Light" charset="0"/>
              </a:rPr>
              <a:t>IFC/</a:t>
            </a:r>
            <a:r>
              <a:rPr lang="de-DE" sz="1200" dirty="0" err="1">
                <a:solidFill>
                  <a:schemeClr val="bg1"/>
                </a:solidFill>
                <a:latin typeface="DINPro Light" charset="0"/>
                <a:ea typeface="DINPro Light" charset="0"/>
                <a:cs typeface="DINPro Light" charset="0"/>
              </a:rPr>
              <a:t>Uniclass</a:t>
            </a:r>
            <a:endParaRPr lang="de-DE" sz="12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endParaRPr lang="de-DE" sz="1200" dirty="0">
              <a:solidFill>
                <a:schemeClr val="bg1"/>
              </a:solidFill>
              <a:latin typeface="DINPro Light" charset="0"/>
              <a:ea typeface="DINPro Light" charset="0"/>
              <a:cs typeface="DINPro Light" charset="0"/>
            </a:endParaRPr>
          </a:p>
          <a:p>
            <a:pPr marL="285750" indent="-285750">
              <a:lnSpc>
                <a:spcPct val="100000"/>
              </a:lnSpc>
              <a:buFont typeface="Wingdings" pitchFamily="2" charset="2"/>
              <a:buChar char="§"/>
            </a:pPr>
            <a:r>
              <a:rPr lang="de-DE" sz="1200" b="1" dirty="0">
                <a:solidFill>
                  <a:schemeClr val="bg1"/>
                </a:solidFill>
                <a:latin typeface="DINPro Light" charset="0"/>
                <a:ea typeface="DINPro Light" charset="0"/>
                <a:cs typeface="DINPro Light" charset="0"/>
              </a:rPr>
              <a:t>Beratung am BIM Modell </a:t>
            </a:r>
            <a:r>
              <a:rPr lang="de-DE" sz="1200" dirty="0">
                <a:solidFill>
                  <a:schemeClr val="bg1"/>
                </a:solidFill>
              </a:rPr>
              <a:t>(</a:t>
            </a:r>
            <a:r>
              <a:rPr lang="de-DE" sz="1200" dirty="0">
                <a:solidFill>
                  <a:schemeClr val="bg1"/>
                </a:solidFill>
                <a:latin typeface="DINPro Light"/>
              </a:rPr>
              <a:t>Materialauswahl, Statik, Bauphysik, Alternativen)</a:t>
            </a:r>
          </a:p>
          <a:p>
            <a:pPr marL="285750" indent="-285750">
              <a:lnSpc>
                <a:spcPct val="100000"/>
              </a:lnSpc>
              <a:buFont typeface="Wingdings" pitchFamily="2" charset="2"/>
              <a:buChar char="§"/>
            </a:pPr>
            <a:endParaRPr lang="de-DE" sz="1200" dirty="0">
              <a:solidFill>
                <a:schemeClr val="bg1"/>
              </a:solidFill>
              <a:latin typeface="DINPro Light"/>
              <a:ea typeface="DINPro Light" charset="0"/>
              <a:cs typeface="DINPro Light" charset="0"/>
            </a:endParaRPr>
          </a:p>
          <a:p>
            <a:pPr marL="285750" indent="-285750">
              <a:lnSpc>
                <a:spcPct val="100000"/>
              </a:lnSpc>
              <a:buFont typeface="Wingdings" pitchFamily="2" charset="2"/>
              <a:buChar char="§"/>
            </a:pPr>
            <a:r>
              <a:rPr lang="de-DE" sz="1200" b="1" dirty="0">
                <a:solidFill>
                  <a:schemeClr val="bg1"/>
                </a:solidFill>
                <a:latin typeface="DINPro Light" charset="0"/>
                <a:ea typeface="DINPro Light" charset="0"/>
                <a:cs typeface="DINPro Light" charset="0"/>
              </a:rPr>
              <a:t>Modellcheck</a:t>
            </a:r>
          </a:p>
          <a:p>
            <a:pPr marL="171450" indent="-171450">
              <a:lnSpc>
                <a:spcPct val="100000"/>
              </a:lnSpc>
            </a:pPr>
            <a:endParaRPr lang="de-DE" sz="1200" dirty="0">
              <a:solidFill>
                <a:schemeClr val="bg1"/>
              </a:solidFill>
              <a:latin typeface="DINPro Light"/>
              <a:ea typeface="DINPro Light" charset="0"/>
              <a:cs typeface="DINPro Light" charset="0"/>
            </a:endParaRPr>
          </a:p>
          <a:p>
            <a:pPr marL="171450" indent="-171450">
              <a:lnSpc>
                <a:spcPct val="100000"/>
              </a:lnSpc>
              <a:buFont typeface=".AppleSystemUIFont" charset="0"/>
              <a:buChar char="&gt;"/>
            </a:pPr>
            <a:endParaRPr lang="de-DE" sz="1200" dirty="0">
              <a:solidFill>
                <a:schemeClr val="bg1"/>
              </a:solidFill>
              <a:latin typeface="DINPro Light" charset="0"/>
              <a:ea typeface="DINPro Light" charset="0"/>
              <a:cs typeface="DINPro Light" charset="0"/>
            </a:endParaRPr>
          </a:p>
        </p:txBody>
      </p:sp>
    </p:spTree>
    <p:extLst>
      <p:ext uri="{BB962C8B-B14F-4D97-AF65-F5344CB8AC3E}">
        <p14:creationId xmlns:p14="http://schemas.microsoft.com/office/powerpoint/2010/main" xmlns="" val="14255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heel(1)">
                                      <p:cBhvr>
                                        <p:cTn id="10" dur="2000"/>
                                        <p:tgtEl>
                                          <p:spTgt spid="41"/>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heel(1)">
                                      <p:cBhvr>
                                        <p:cTn id="14" dur="1000"/>
                                        <p:tgtEl>
                                          <p:spTgt spid="40"/>
                                        </p:tgtEl>
                                      </p:cBhvr>
                                    </p:animEffect>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1+#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2"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1+#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1000"/>
                                  </p:stCondLst>
                                  <p:childTnLst>
                                    <p:set>
                                      <p:cBhvr>
                                        <p:cTn id="27" dur="1" fill="hold">
                                          <p:stCondLst>
                                            <p:cond delay="0"/>
                                          </p:stCondLst>
                                        </p:cTn>
                                        <p:tgtEl>
                                          <p:spTgt spid="57"/>
                                        </p:tgtEl>
                                        <p:attrNameLst>
                                          <p:attrName>style.visibility</p:attrName>
                                        </p:attrNameLst>
                                      </p:cBhvr>
                                      <p:to>
                                        <p:strVal val="visible"/>
                                      </p:to>
                                    </p:set>
                                    <p:anim calcmode="lin" valueType="num">
                                      <p:cBhvr additive="base">
                                        <p:cTn id="28" dur="500" fill="hold"/>
                                        <p:tgtEl>
                                          <p:spTgt spid="57"/>
                                        </p:tgtEl>
                                        <p:attrNameLst>
                                          <p:attrName>ppt_x</p:attrName>
                                        </p:attrNameLst>
                                      </p:cBhvr>
                                      <p:tavLst>
                                        <p:tav tm="0">
                                          <p:val>
                                            <p:strVal val="1+#ppt_w/2"/>
                                          </p:val>
                                        </p:tav>
                                        <p:tav tm="100000">
                                          <p:val>
                                            <p:strVal val="#ppt_x"/>
                                          </p:val>
                                        </p:tav>
                                      </p:tavLst>
                                    </p:anim>
                                    <p:anim calcmode="lin" valueType="num">
                                      <p:cBhvr additive="base">
                                        <p:cTn id="29" dur="500" fill="hold"/>
                                        <p:tgtEl>
                                          <p:spTgt spid="57"/>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par>
                          <p:cTn id="39" fill="hold">
                            <p:stCondLst>
                              <p:cond delay="650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7000"/>
                            </p:stCondLst>
                            <p:childTnLst>
                              <p:par>
                                <p:cTn id="44" presetID="1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par>
                          <p:cTn id="47" fill="hold">
                            <p:stCondLst>
                              <p:cond delay="7500"/>
                            </p:stCondLst>
                            <p:childTnLst>
                              <p:par>
                                <p:cTn id="48" presetID="10"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8000"/>
                            </p:stCondLst>
                            <p:childTnLst>
                              <p:par>
                                <p:cTn id="52" presetID="10" presetClass="entr" presetSubtype="0"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par>
                          <p:cTn id="55" fill="hold">
                            <p:stCondLst>
                              <p:cond delay="8500"/>
                            </p:stCondLst>
                            <p:childTnLst>
                              <p:par>
                                <p:cTn id="56" presetID="10"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par>
                          <p:cTn id="59" fill="hold">
                            <p:stCondLst>
                              <p:cond delay="9000"/>
                            </p:stCondLst>
                            <p:childTnLst>
                              <p:par>
                                <p:cTn id="60" presetID="10"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par>
                          <p:cTn id="63" fill="hold">
                            <p:stCondLst>
                              <p:cond delay="9500"/>
                            </p:stCondLst>
                            <p:childTnLst>
                              <p:par>
                                <p:cTn id="64" presetID="10" presetClass="entr" presetSubtype="0"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par>
                          <p:cTn id="67" fill="hold">
                            <p:stCondLst>
                              <p:cond delay="10000"/>
                            </p:stCondLst>
                            <p:childTnLst>
                              <p:par>
                                <p:cTn id="68" presetID="10" presetClass="entr" presetSubtype="0" fill="hold"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2" grpId="0"/>
      <p:bldP spid="55"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hteck 84">
            <a:extLst>
              <a:ext uri="{FF2B5EF4-FFF2-40B4-BE49-F238E27FC236}">
                <a16:creationId xmlns:a16="http://schemas.microsoft.com/office/drawing/2014/main" xmlns="" id="{EC38480A-52F4-6E4C-96DE-AB616CFD912C}"/>
              </a:ext>
            </a:extLst>
          </p:cNvPr>
          <p:cNvSpPr/>
          <p:nvPr/>
        </p:nvSpPr>
        <p:spPr>
          <a:xfrm rot="10800000">
            <a:off x="537910" y="4423067"/>
            <a:ext cx="4274433" cy="129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xmlns="" id="{40B8B0A5-F218-E146-8164-374992054768}"/>
              </a:ext>
            </a:extLst>
          </p:cNvPr>
          <p:cNvPicPr>
            <a:picLocks noChangeAspect="1"/>
          </p:cNvPicPr>
          <p:nvPr/>
        </p:nvPicPr>
        <p:blipFill rotWithShape="1">
          <a:blip r:embed="rId3"/>
          <a:srcRect l="38628" t="13568" r="4863" b="10307"/>
          <a:stretch/>
        </p:blipFill>
        <p:spPr>
          <a:xfrm>
            <a:off x="537909" y="4423067"/>
            <a:ext cx="1291336" cy="1296000"/>
          </a:xfrm>
          <a:prstGeom prst="rect">
            <a:avLst/>
          </a:prstGeom>
        </p:spPr>
      </p:pic>
      <p:pic>
        <p:nvPicPr>
          <p:cNvPr id="38" name="Grafik 37">
            <a:extLst>
              <a:ext uri="{FF2B5EF4-FFF2-40B4-BE49-F238E27FC236}">
                <a16:creationId xmlns:a16="http://schemas.microsoft.com/office/drawing/2014/main" xmlns="" id="{35E7A9A5-AE6C-BD41-8482-737A3BBB85C5}"/>
              </a:ext>
            </a:extLst>
          </p:cNvPr>
          <p:cNvPicPr>
            <a:picLocks noChangeAspect="1"/>
          </p:cNvPicPr>
          <p:nvPr/>
        </p:nvPicPr>
        <p:blipFill>
          <a:blip r:embed="rId4"/>
          <a:stretch>
            <a:fillRect/>
          </a:stretch>
        </p:blipFill>
        <p:spPr>
          <a:xfrm>
            <a:off x="524449" y="4614148"/>
            <a:ext cx="1318255" cy="898542"/>
          </a:xfrm>
          <a:prstGeom prst="rect">
            <a:avLst/>
          </a:prstGeom>
        </p:spPr>
      </p:pic>
      <p:sp>
        <p:nvSpPr>
          <p:cNvPr id="82" name="Rechteck 81">
            <a:extLst>
              <a:ext uri="{FF2B5EF4-FFF2-40B4-BE49-F238E27FC236}">
                <a16:creationId xmlns:a16="http://schemas.microsoft.com/office/drawing/2014/main" xmlns="" id="{27745A84-327E-A24A-A8CB-903F569698C3}"/>
              </a:ext>
            </a:extLst>
          </p:cNvPr>
          <p:cNvSpPr/>
          <p:nvPr/>
        </p:nvSpPr>
        <p:spPr>
          <a:xfrm rot="10800000">
            <a:off x="5107377" y="2940876"/>
            <a:ext cx="4274433" cy="129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4" name="Grafik 93">
            <a:extLst>
              <a:ext uri="{FF2B5EF4-FFF2-40B4-BE49-F238E27FC236}">
                <a16:creationId xmlns:a16="http://schemas.microsoft.com/office/drawing/2014/main" xmlns="" id="{52947EDD-D939-754F-AE94-AC9F2AB82D6F}"/>
              </a:ext>
            </a:extLst>
          </p:cNvPr>
          <p:cNvPicPr>
            <a:picLocks noChangeAspect="1"/>
          </p:cNvPicPr>
          <p:nvPr/>
        </p:nvPicPr>
        <p:blipFill rotWithShape="1">
          <a:blip r:embed="rId5"/>
          <a:srcRect l="24868" t="19" r="27516" b="542"/>
          <a:stretch/>
        </p:blipFill>
        <p:spPr>
          <a:xfrm>
            <a:off x="5107377" y="2940876"/>
            <a:ext cx="1294429" cy="1296000"/>
          </a:xfrm>
          <a:prstGeom prst="rect">
            <a:avLst/>
          </a:prstGeom>
        </p:spPr>
      </p:pic>
      <p:pic>
        <p:nvPicPr>
          <p:cNvPr id="36" name="Grafik 35">
            <a:extLst>
              <a:ext uri="{FF2B5EF4-FFF2-40B4-BE49-F238E27FC236}">
                <a16:creationId xmlns:a16="http://schemas.microsoft.com/office/drawing/2014/main" xmlns="" id="{EE285F39-E799-FD41-AD16-9880AAF78EEB}"/>
              </a:ext>
            </a:extLst>
          </p:cNvPr>
          <p:cNvPicPr>
            <a:picLocks noChangeAspect="1"/>
          </p:cNvPicPr>
          <p:nvPr/>
        </p:nvPicPr>
        <p:blipFill>
          <a:blip r:embed="rId4"/>
          <a:stretch>
            <a:fillRect/>
          </a:stretch>
        </p:blipFill>
        <p:spPr>
          <a:xfrm>
            <a:off x="5114471" y="3038458"/>
            <a:ext cx="1318255" cy="898542"/>
          </a:xfrm>
          <a:prstGeom prst="rect">
            <a:avLst/>
          </a:prstGeom>
        </p:spPr>
      </p:pic>
      <p:sp>
        <p:nvSpPr>
          <p:cNvPr id="76" name="Rechteck 75">
            <a:extLst>
              <a:ext uri="{FF2B5EF4-FFF2-40B4-BE49-F238E27FC236}">
                <a16:creationId xmlns:a16="http://schemas.microsoft.com/office/drawing/2014/main" xmlns="" id="{79792BAD-7A25-1D41-BC0D-504C3480CFA2}"/>
              </a:ext>
            </a:extLst>
          </p:cNvPr>
          <p:cNvSpPr/>
          <p:nvPr/>
        </p:nvSpPr>
        <p:spPr>
          <a:xfrm rot="10800000">
            <a:off x="537912" y="2940876"/>
            <a:ext cx="4274433" cy="129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1" name="Grafik 90">
            <a:extLst>
              <a:ext uri="{FF2B5EF4-FFF2-40B4-BE49-F238E27FC236}">
                <a16:creationId xmlns:a16="http://schemas.microsoft.com/office/drawing/2014/main" xmlns="" id="{BDD55E6A-3E20-E145-BC17-DEC4D00CC4AB}"/>
              </a:ext>
            </a:extLst>
          </p:cNvPr>
          <p:cNvPicPr>
            <a:picLocks noChangeAspect="1"/>
          </p:cNvPicPr>
          <p:nvPr/>
        </p:nvPicPr>
        <p:blipFill rotWithShape="1">
          <a:blip r:embed="rId6"/>
          <a:srcRect l="34142" t="4981" r="4474"/>
          <a:stretch/>
        </p:blipFill>
        <p:spPr>
          <a:xfrm>
            <a:off x="537911" y="2940876"/>
            <a:ext cx="1293592" cy="1294926"/>
          </a:xfrm>
          <a:prstGeom prst="rect">
            <a:avLst/>
          </a:prstGeom>
        </p:spPr>
      </p:pic>
      <p:pic>
        <p:nvPicPr>
          <p:cNvPr id="35" name="Grafik 34">
            <a:extLst>
              <a:ext uri="{FF2B5EF4-FFF2-40B4-BE49-F238E27FC236}">
                <a16:creationId xmlns:a16="http://schemas.microsoft.com/office/drawing/2014/main" xmlns="" id="{88084A80-F7B4-A742-8D99-D89E1B6C9FE1}"/>
              </a:ext>
            </a:extLst>
          </p:cNvPr>
          <p:cNvPicPr>
            <a:picLocks noChangeAspect="1"/>
          </p:cNvPicPr>
          <p:nvPr/>
        </p:nvPicPr>
        <p:blipFill>
          <a:blip r:embed="rId4"/>
          <a:stretch>
            <a:fillRect/>
          </a:stretch>
        </p:blipFill>
        <p:spPr>
          <a:xfrm>
            <a:off x="520849" y="3486724"/>
            <a:ext cx="1015851" cy="692419"/>
          </a:xfrm>
          <a:prstGeom prst="rect">
            <a:avLst/>
          </a:prstGeom>
        </p:spPr>
      </p:pic>
      <p:sp>
        <p:nvSpPr>
          <p:cNvPr id="79" name="Rechteck 78">
            <a:extLst>
              <a:ext uri="{FF2B5EF4-FFF2-40B4-BE49-F238E27FC236}">
                <a16:creationId xmlns:a16="http://schemas.microsoft.com/office/drawing/2014/main" xmlns="" id="{4D778278-A3CE-7745-8606-DDB4195538A6}"/>
              </a:ext>
            </a:extLst>
          </p:cNvPr>
          <p:cNvSpPr/>
          <p:nvPr/>
        </p:nvSpPr>
        <p:spPr>
          <a:xfrm rot="10800000">
            <a:off x="5107377" y="1458439"/>
            <a:ext cx="4274433" cy="129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xmlns="" id="{DBB7B60D-7080-F346-8A90-7D5792A515FE}"/>
              </a:ext>
            </a:extLst>
          </p:cNvPr>
          <p:cNvPicPr>
            <a:picLocks noChangeAspect="1"/>
          </p:cNvPicPr>
          <p:nvPr/>
        </p:nvPicPr>
        <p:blipFill rotWithShape="1">
          <a:blip r:embed="rId7"/>
          <a:srcRect l="19286" t="9451" r="26281" b="10658"/>
          <a:stretch/>
        </p:blipFill>
        <p:spPr>
          <a:xfrm>
            <a:off x="5107377" y="1458438"/>
            <a:ext cx="1292639" cy="1296000"/>
          </a:xfrm>
          <a:prstGeom prst="rect">
            <a:avLst/>
          </a:prstGeom>
        </p:spPr>
      </p:pic>
      <p:sp>
        <p:nvSpPr>
          <p:cNvPr id="15" name="Rechteck 14"/>
          <p:cNvSpPr/>
          <p:nvPr/>
        </p:nvSpPr>
        <p:spPr>
          <a:xfrm rot="10800000">
            <a:off x="523558" y="1458438"/>
            <a:ext cx="4274433" cy="1296000"/>
          </a:xfrm>
          <a:prstGeom prst="rect">
            <a:avLst/>
          </a:prstGeom>
          <a:solidFill>
            <a:srgbClr val="1B47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xmlns="" id="{454009D7-FA12-5D49-AFA3-8142E37FA3CF}"/>
              </a:ext>
            </a:extLst>
          </p:cNvPr>
          <p:cNvPicPr>
            <a:picLocks/>
          </p:cNvPicPr>
          <p:nvPr/>
        </p:nvPicPr>
        <p:blipFill rotWithShape="1">
          <a:blip r:embed="rId8"/>
          <a:srcRect l="23277" t="19069" r="42264" b="24076"/>
          <a:stretch/>
        </p:blipFill>
        <p:spPr>
          <a:xfrm>
            <a:off x="523558" y="1458438"/>
            <a:ext cx="1296161" cy="1296000"/>
          </a:xfrm>
          <a:prstGeom prst="rect">
            <a:avLst/>
          </a:prstGeom>
        </p:spPr>
      </p:pic>
      <p:pic>
        <p:nvPicPr>
          <p:cNvPr id="7" name="Grafik 6">
            <a:extLst>
              <a:ext uri="{FF2B5EF4-FFF2-40B4-BE49-F238E27FC236}">
                <a16:creationId xmlns:a16="http://schemas.microsoft.com/office/drawing/2014/main" xmlns="" id="{3F0EDC46-269B-FF4D-9E52-0A7B546F5386}"/>
              </a:ext>
            </a:extLst>
          </p:cNvPr>
          <p:cNvPicPr>
            <a:picLocks noChangeAspect="1"/>
          </p:cNvPicPr>
          <p:nvPr/>
        </p:nvPicPr>
        <p:blipFill>
          <a:blip r:embed="rId4"/>
          <a:stretch>
            <a:fillRect/>
          </a:stretch>
        </p:blipFill>
        <p:spPr>
          <a:xfrm>
            <a:off x="533084" y="1574901"/>
            <a:ext cx="1346613" cy="917871"/>
          </a:xfrm>
          <a:prstGeom prst="rect">
            <a:avLst/>
          </a:prstGeom>
        </p:spPr>
      </p:pic>
      <p:sp>
        <p:nvSpPr>
          <p:cNvPr id="19" name="Rechteck 18">
            <a:extLst>
              <a:ext uri="{FF2B5EF4-FFF2-40B4-BE49-F238E27FC236}">
                <a16:creationId xmlns:a16="http://schemas.microsoft.com/office/drawing/2014/main" xmlns="" id="{14628BBB-2458-CC43-815E-75A8CE881A52}"/>
              </a:ext>
            </a:extLst>
          </p:cNvPr>
          <p:cNvSpPr/>
          <p:nvPr/>
        </p:nvSpPr>
        <p:spPr>
          <a:xfrm rot="16200000">
            <a:off x="4467223" y="-4467226"/>
            <a:ext cx="971552" cy="9906000"/>
          </a:xfrm>
          <a:prstGeom prst="rect">
            <a:avLst/>
          </a:prstGeom>
          <a:solidFill>
            <a:srgbClr val="1B4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p:cNvSpPr>
            <a:spLocks noGrp="1"/>
          </p:cNvSpPr>
          <p:nvPr>
            <p:ph type="sldNum" sz="quarter" idx="12"/>
          </p:nvPr>
        </p:nvSpPr>
        <p:spPr/>
        <p:txBody>
          <a:bodyPr/>
          <a:lstStyle/>
          <a:p>
            <a:fld id="{A081CD56-4C5E-8142-891E-4DEEC8D4FBA7}" type="slidenum">
              <a:rPr lang="de-DE" smtClean="0"/>
              <a:pPr/>
              <a:t>9</a:t>
            </a:fld>
            <a:endParaRPr lang="de-DE" dirty="0"/>
          </a:p>
        </p:txBody>
      </p:sp>
      <p:sp>
        <p:nvSpPr>
          <p:cNvPr id="12" name="Rechteck 11"/>
          <p:cNvSpPr/>
          <p:nvPr/>
        </p:nvSpPr>
        <p:spPr>
          <a:xfrm>
            <a:off x="437885" y="6388354"/>
            <a:ext cx="410690" cy="215444"/>
          </a:xfrm>
          <a:prstGeom prst="rect">
            <a:avLst/>
          </a:prstGeom>
        </p:spPr>
        <p:txBody>
          <a:bodyPr wrap="none">
            <a:spAutoFit/>
          </a:bodyPr>
          <a:lstStyle/>
          <a:p>
            <a:r>
              <a:rPr lang="de-DE" sz="800" dirty="0">
                <a:solidFill>
                  <a:srgbClr val="215EA4"/>
                </a:solidFill>
                <a:latin typeface="DINPro Light" charset="0"/>
                <a:ea typeface="DINPro Light" charset="0"/>
                <a:cs typeface="DINPro Light" charset="0"/>
              </a:rPr>
              <a:t>Seite</a:t>
            </a:r>
            <a:endParaRPr lang="de-DE" sz="800" dirty="0">
              <a:solidFill>
                <a:srgbClr val="215EA4"/>
              </a:solidFill>
            </a:endParaRPr>
          </a:p>
        </p:txBody>
      </p:sp>
      <p:sp>
        <p:nvSpPr>
          <p:cNvPr id="24" name="Titel 1">
            <a:extLst>
              <a:ext uri="{FF2B5EF4-FFF2-40B4-BE49-F238E27FC236}">
                <a16:creationId xmlns:a16="http://schemas.microsoft.com/office/drawing/2014/main" xmlns="" id="{793E509B-D3FB-AA4D-9911-1C45202BE4DB}"/>
              </a:ext>
            </a:extLst>
          </p:cNvPr>
          <p:cNvSpPr txBox="1">
            <a:spLocks/>
          </p:cNvSpPr>
          <p:nvPr/>
        </p:nvSpPr>
        <p:spPr>
          <a:xfrm>
            <a:off x="540000" y="176400"/>
            <a:ext cx="7925293" cy="64774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2000" b="1" dirty="0">
                <a:solidFill>
                  <a:schemeClr val="bg1"/>
                </a:solidFill>
                <a:latin typeface="DINPro" charset="0"/>
                <a:ea typeface="DINPro" charset="0"/>
                <a:cs typeface="DINPro" charset="0"/>
              </a:rPr>
              <a:t>Entwurf – Modellcheck Beispiele </a:t>
            </a:r>
          </a:p>
          <a:p>
            <a:pPr>
              <a:lnSpc>
                <a:spcPct val="100000"/>
              </a:lnSpc>
            </a:pPr>
            <a:endParaRPr lang="de-DE" sz="2000" b="1" dirty="0">
              <a:solidFill>
                <a:srgbClr val="A7B4DA"/>
              </a:solidFill>
              <a:latin typeface="DINPro" charset="0"/>
              <a:ea typeface="DINPro" charset="0"/>
              <a:cs typeface="DINPro" charset="0"/>
            </a:endParaRPr>
          </a:p>
        </p:txBody>
      </p:sp>
      <p:sp>
        <p:nvSpPr>
          <p:cNvPr id="59" name="Titel 1">
            <a:extLst>
              <a:ext uri="{FF2B5EF4-FFF2-40B4-BE49-F238E27FC236}">
                <a16:creationId xmlns:a16="http://schemas.microsoft.com/office/drawing/2014/main" xmlns="" id="{854B00F9-04D5-F946-8FEF-8B10858ED426}"/>
              </a:ext>
            </a:extLst>
          </p:cNvPr>
          <p:cNvSpPr txBox="1">
            <a:spLocks/>
          </p:cNvSpPr>
          <p:nvPr/>
        </p:nvSpPr>
        <p:spPr>
          <a:xfrm>
            <a:off x="1910927" y="1742458"/>
            <a:ext cx="3460614" cy="594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solidFill>
                  <a:schemeClr val="bg1"/>
                </a:solidFill>
                <a:latin typeface="DINPro" charset="0"/>
                <a:ea typeface="DINPro" charset="0"/>
                <a:cs typeface="DINPro" charset="0"/>
              </a:rPr>
              <a:t>1. Überlagerung von Bauteilen</a:t>
            </a:r>
          </a:p>
        </p:txBody>
      </p:sp>
      <p:sp>
        <p:nvSpPr>
          <p:cNvPr id="77" name="Titel 1">
            <a:extLst>
              <a:ext uri="{FF2B5EF4-FFF2-40B4-BE49-F238E27FC236}">
                <a16:creationId xmlns:a16="http://schemas.microsoft.com/office/drawing/2014/main" xmlns="" id="{819F737A-89AB-014D-9F3F-E4741C0E357D}"/>
              </a:ext>
            </a:extLst>
          </p:cNvPr>
          <p:cNvSpPr txBox="1">
            <a:spLocks/>
          </p:cNvSpPr>
          <p:nvPr/>
        </p:nvSpPr>
        <p:spPr>
          <a:xfrm>
            <a:off x="1926482" y="3224896"/>
            <a:ext cx="3460614" cy="594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solidFill>
                  <a:schemeClr val="bg1"/>
                </a:solidFill>
                <a:latin typeface="DINPro" charset="0"/>
                <a:ea typeface="DINPro" charset="0"/>
                <a:cs typeface="DINPro" charset="0"/>
              </a:rPr>
              <a:t>3. Treppenhausanschluss an MW</a:t>
            </a:r>
          </a:p>
        </p:txBody>
      </p:sp>
      <p:sp>
        <p:nvSpPr>
          <p:cNvPr id="80" name="Titel 1">
            <a:extLst>
              <a:ext uri="{FF2B5EF4-FFF2-40B4-BE49-F238E27FC236}">
                <a16:creationId xmlns:a16="http://schemas.microsoft.com/office/drawing/2014/main" xmlns="" id="{BC3EDBE6-7B95-0042-BD84-30F496BA07F9}"/>
              </a:ext>
            </a:extLst>
          </p:cNvPr>
          <p:cNvSpPr txBox="1">
            <a:spLocks/>
          </p:cNvSpPr>
          <p:nvPr/>
        </p:nvSpPr>
        <p:spPr>
          <a:xfrm>
            <a:off x="6494746" y="1742459"/>
            <a:ext cx="3460614" cy="594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solidFill>
                  <a:schemeClr val="bg1"/>
                </a:solidFill>
                <a:latin typeface="DINPro" charset="0"/>
                <a:ea typeface="DINPro" charset="0"/>
                <a:cs typeface="DINPro" charset="0"/>
              </a:rPr>
              <a:t>2. Mehrschichtige Bauteile</a:t>
            </a:r>
          </a:p>
        </p:txBody>
      </p:sp>
      <p:sp>
        <p:nvSpPr>
          <p:cNvPr id="83" name="Titel 1">
            <a:extLst>
              <a:ext uri="{FF2B5EF4-FFF2-40B4-BE49-F238E27FC236}">
                <a16:creationId xmlns:a16="http://schemas.microsoft.com/office/drawing/2014/main" xmlns="" id="{2A968E14-9FF3-6940-843D-F923D9EE3C61}"/>
              </a:ext>
            </a:extLst>
          </p:cNvPr>
          <p:cNvSpPr txBox="1">
            <a:spLocks/>
          </p:cNvSpPr>
          <p:nvPr/>
        </p:nvSpPr>
        <p:spPr>
          <a:xfrm>
            <a:off x="6494431" y="3224896"/>
            <a:ext cx="3460614" cy="594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solidFill>
                  <a:schemeClr val="bg1"/>
                </a:solidFill>
                <a:latin typeface="DINPro" charset="0"/>
                <a:ea typeface="DINPro" charset="0"/>
                <a:cs typeface="DINPro" charset="0"/>
              </a:rPr>
              <a:t>4. Fenstereinbindung MW</a:t>
            </a:r>
          </a:p>
        </p:txBody>
      </p:sp>
      <p:sp>
        <p:nvSpPr>
          <p:cNvPr id="86" name="Titel 1">
            <a:extLst>
              <a:ext uri="{FF2B5EF4-FFF2-40B4-BE49-F238E27FC236}">
                <a16:creationId xmlns:a16="http://schemas.microsoft.com/office/drawing/2014/main" xmlns="" id="{3A298F8F-226C-9A49-AD51-33D3351CC08B}"/>
              </a:ext>
            </a:extLst>
          </p:cNvPr>
          <p:cNvSpPr txBox="1">
            <a:spLocks/>
          </p:cNvSpPr>
          <p:nvPr/>
        </p:nvSpPr>
        <p:spPr>
          <a:xfrm>
            <a:off x="1926482" y="4707087"/>
            <a:ext cx="3460614" cy="594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solidFill>
                  <a:schemeClr val="bg1"/>
                </a:solidFill>
                <a:latin typeface="DINPro" charset="0"/>
                <a:ea typeface="DINPro" charset="0"/>
                <a:cs typeface="DINPro" charset="0"/>
              </a:rPr>
              <a:t>5. Wohnungstrennwänden</a:t>
            </a:r>
          </a:p>
        </p:txBody>
      </p:sp>
      <p:pic>
        <p:nvPicPr>
          <p:cNvPr id="27" name="Grafik 26">
            <a:extLst>
              <a:ext uri="{FF2B5EF4-FFF2-40B4-BE49-F238E27FC236}">
                <a16:creationId xmlns:a16="http://schemas.microsoft.com/office/drawing/2014/main" xmlns="" id="{A500701E-E440-D840-9777-6E3628D44718}"/>
              </a:ext>
            </a:extLst>
          </p:cNvPr>
          <p:cNvPicPr>
            <a:picLocks noChangeAspect="1"/>
          </p:cNvPicPr>
          <p:nvPr/>
        </p:nvPicPr>
        <p:blipFill rotWithShape="1">
          <a:blip r:embed="rId9"/>
          <a:srcRect l="25024" t="20937" r="3130" b="-20937"/>
          <a:stretch/>
        </p:blipFill>
        <p:spPr>
          <a:xfrm rot="17061925" flipH="1">
            <a:off x="-128418" y="-16484"/>
            <a:ext cx="837647" cy="806833"/>
          </a:xfrm>
          <a:prstGeom prst="rect">
            <a:avLst/>
          </a:prstGeom>
        </p:spPr>
      </p:pic>
      <p:pic>
        <p:nvPicPr>
          <p:cNvPr id="9" name="Grafik 8">
            <a:extLst>
              <a:ext uri="{FF2B5EF4-FFF2-40B4-BE49-F238E27FC236}">
                <a16:creationId xmlns:a16="http://schemas.microsoft.com/office/drawing/2014/main" xmlns="" id="{A35EDF41-E270-5043-89EB-706244138613}"/>
              </a:ext>
            </a:extLst>
          </p:cNvPr>
          <p:cNvPicPr>
            <a:picLocks noChangeAspect="1"/>
          </p:cNvPicPr>
          <p:nvPr/>
        </p:nvPicPr>
        <p:blipFill>
          <a:blip r:embed="rId10"/>
          <a:stretch>
            <a:fillRect/>
          </a:stretch>
        </p:blipFill>
        <p:spPr>
          <a:xfrm rot="356719">
            <a:off x="5371541" y="1428161"/>
            <a:ext cx="959972" cy="1326277"/>
          </a:xfrm>
          <a:prstGeom prst="rect">
            <a:avLst/>
          </a:prstGeom>
        </p:spPr>
      </p:pic>
    </p:spTree>
    <p:extLst>
      <p:ext uri="{BB962C8B-B14F-4D97-AF65-F5344CB8AC3E}">
        <p14:creationId xmlns:p14="http://schemas.microsoft.com/office/powerpoint/2010/main" xmlns="" val="16542474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500"/>
                                        <p:tgtEl>
                                          <p:spTgt spid="7"/>
                                        </p:tgtEl>
                                      </p:cBhvr>
                                    </p:animEffect>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500"/>
                                        <p:tgtEl>
                                          <p:spTgt spid="9"/>
                                        </p:tgtEl>
                                      </p:cBhvr>
                                    </p:animEffect>
                                  </p:childTnLst>
                                </p:cTn>
                              </p:par>
                            </p:childTnLst>
                          </p:cTn>
                        </p:par>
                        <p:par>
                          <p:cTn id="15" fill="hold">
                            <p:stCondLst>
                              <p:cond delay="1500"/>
                            </p:stCondLst>
                            <p:childTnLst>
                              <p:par>
                                <p:cTn id="16" presetID="21" presetClass="entr" presetSubtype="1" fill="hold" nodeType="afterEffect">
                                  <p:stCondLst>
                                    <p:cond delay="50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500"/>
                                        <p:tgtEl>
                                          <p:spTgt spid="35"/>
                                        </p:tgtEl>
                                      </p:cBhvr>
                                    </p:animEffect>
                                  </p:childTnLst>
                                </p:cTn>
                              </p:par>
                            </p:childTnLst>
                          </p:cTn>
                        </p:par>
                        <p:par>
                          <p:cTn id="19" fill="hold">
                            <p:stCondLst>
                              <p:cond delay="2500"/>
                            </p:stCondLst>
                            <p:childTnLst>
                              <p:par>
                                <p:cTn id="20" presetID="21" presetClass="entr" presetSubtype="1" fill="hold" nodeType="after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wheel(1)">
                                      <p:cBhvr>
                                        <p:cTn id="22" dur="500"/>
                                        <p:tgtEl>
                                          <p:spTgt spid="36"/>
                                        </p:tgtEl>
                                      </p:cBhvr>
                                    </p:animEffect>
                                  </p:childTnLst>
                                </p:cTn>
                              </p:par>
                            </p:childTnLst>
                          </p:cTn>
                        </p:par>
                        <p:par>
                          <p:cTn id="23" fill="hold">
                            <p:stCondLst>
                              <p:cond delay="3500"/>
                            </p:stCondLst>
                            <p:childTnLst>
                              <p:par>
                                <p:cTn id="24" presetID="21" presetClass="entr" presetSubtype="1" fill="hold" nodeType="afterEffect">
                                  <p:stCondLst>
                                    <p:cond delay="500"/>
                                  </p:stCondLst>
                                  <p:childTnLst>
                                    <p:set>
                                      <p:cBhvr>
                                        <p:cTn id="25" dur="1" fill="hold">
                                          <p:stCondLst>
                                            <p:cond delay="0"/>
                                          </p:stCondLst>
                                        </p:cTn>
                                        <p:tgtEl>
                                          <p:spTgt spid="38"/>
                                        </p:tgtEl>
                                        <p:attrNameLst>
                                          <p:attrName>style.visibility</p:attrName>
                                        </p:attrNameLst>
                                      </p:cBhvr>
                                      <p:to>
                                        <p:strVal val="visible"/>
                                      </p:to>
                                    </p:set>
                                    <p:animEffect transition="in" filter="wheel(1)">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1188</Words>
  <Application>Microsoft Office PowerPoint</Application>
  <PresentationFormat>A4-Papier (210x297 mm)</PresentationFormat>
  <Paragraphs>436</Paragraphs>
  <Slides>19</Slides>
  <Notes>19</Notes>
  <HiddenSlides>0</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Office Theme</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Baubranche ist eine der größten Branchen der Welt, in den vergangenen 20 Jahren aber kaum effizienter geworden. Im Gegensatz zur Steigerung der Produktivität von 3,6 Prozent in der Fertigungsindustrie stieg die Produktivität in der Baubranche nur um  1 Prozent*.</dc:title>
  <dc:creator>Robert Borgovan</dc:creator>
  <cp:lastModifiedBy>aalthaus</cp:lastModifiedBy>
  <cp:revision>344</cp:revision>
  <dcterms:created xsi:type="dcterms:W3CDTF">2018-05-23T11:01:55Z</dcterms:created>
  <dcterms:modified xsi:type="dcterms:W3CDTF">2019-01-11T11:35:35Z</dcterms:modified>
</cp:coreProperties>
</file>